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 id="523" r:id="rId3"/>
    <p:sldId id="559" r:id="rId4"/>
    <p:sldId id="586" r:id="rId5"/>
    <p:sldId id="587" r:id="rId6"/>
    <p:sldId id="556" r:id="rId7"/>
    <p:sldId id="558" r:id="rId8"/>
    <p:sldId id="560" r:id="rId9"/>
    <p:sldId id="561" r:id="rId10"/>
    <p:sldId id="562" r:id="rId11"/>
    <p:sldId id="563" r:id="rId12"/>
    <p:sldId id="564" r:id="rId13"/>
    <p:sldId id="565" r:id="rId14"/>
    <p:sldId id="566" r:id="rId15"/>
    <p:sldId id="567" r:id="rId16"/>
    <p:sldId id="570" r:id="rId17"/>
    <p:sldId id="568" r:id="rId18"/>
    <p:sldId id="569" r:id="rId19"/>
    <p:sldId id="571" r:id="rId20"/>
    <p:sldId id="572" r:id="rId21"/>
    <p:sldId id="573" r:id="rId22"/>
    <p:sldId id="574" r:id="rId23"/>
    <p:sldId id="576" r:id="rId24"/>
    <p:sldId id="575" r:id="rId25"/>
    <p:sldId id="577" r:id="rId26"/>
    <p:sldId id="578" r:id="rId27"/>
    <p:sldId id="579" r:id="rId28"/>
    <p:sldId id="580" r:id="rId29"/>
    <p:sldId id="582" r:id="rId30"/>
    <p:sldId id="583" r:id="rId31"/>
    <p:sldId id="584" r:id="rId32"/>
    <p:sldId id="585" r:id="rId33"/>
    <p:sldId id="555" r:id="rId34"/>
    <p:sldId id="553" r:id="rId35"/>
    <p:sldId id="554" r:id="rId36"/>
    <p:sldId id="524" r:id="rId37"/>
    <p:sldId id="525" r:id="rId38"/>
    <p:sldId id="538" r:id="rId39"/>
    <p:sldId id="552" r:id="rId40"/>
    <p:sldId id="581" r:id="rId41"/>
    <p:sldId id="557" r:id="rId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5E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254" autoAdjust="0"/>
    <p:restoredTop sz="99847" autoAdjust="0"/>
  </p:normalViewPr>
  <p:slideViewPr>
    <p:cSldViewPr>
      <p:cViewPr>
        <p:scale>
          <a:sx n="112" d="100"/>
          <a:sy n="112" d="100"/>
        </p:scale>
        <p:origin x="-320" y="-10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4/24/13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4/24/13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4/24/13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FF9C78-80BB-4BB4-87AD-17B487BCE63E}" type="datetimeFigureOut">
              <a:rPr lang="en-US" smtClean="0"/>
              <a:pPr/>
              <a:t>4/24/13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FF9C78-80BB-4BB4-87AD-17B487BCE63E}" type="datetimeFigureOut">
              <a:rPr lang="en-US" smtClean="0"/>
              <a:pPr/>
              <a:t>4/24/13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FF9C78-80BB-4BB4-87AD-17B487BCE63E}" type="datetimeFigureOut">
              <a:rPr lang="en-US" smtClean="0"/>
              <a:pPr/>
              <a:t>4/24/13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FF9C78-80BB-4BB4-87AD-17B487BCE63E}" type="datetimeFigureOut">
              <a:rPr lang="en-US" smtClean="0"/>
              <a:pPr/>
              <a:t>4/24/13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FF9C78-80BB-4BB4-87AD-17B487BCE63E}" type="datetimeFigureOut">
              <a:rPr lang="en-US" smtClean="0"/>
              <a:pPr/>
              <a:t>4/24/13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FF9C78-80BB-4BB4-87AD-17B487BCE63E}" type="datetimeFigureOut">
              <a:rPr lang="en-US" smtClean="0"/>
              <a:pPr/>
              <a:t>4/24/13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F9C78-80BB-4BB4-87AD-17B487BCE63E}" type="datetimeFigureOut">
              <a:rPr lang="en-US" smtClean="0"/>
              <a:pPr/>
              <a:t>4/24/13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FF9C78-80BB-4BB4-87AD-17B487BCE63E}" type="datetimeFigureOut">
              <a:rPr lang="en-US" smtClean="0"/>
              <a:pPr/>
              <a:t>4/24/13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76AB8A-6BB5-475A-9C1D-1B490273222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F9C78-80BB-4BB4-87AD-17B487BCE63E}" type="datetimeFigureOut">
              <a:rPr lang="en-US" smtClean="0"/>
              <a:pPr/>
              <a:t>4/24/13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6AB8A-6BB5-475A-9C1D-1B490273222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38.xml.rels><?xml version="1.0" encoding="UTF-8" standalone="yes"?>
<Relationships xmlns="http://schemas.openxmlformats.org/package/2006/relationships"><Relationship Id="rId3" Type="http://schemas.openxmlformats.org/officeDocument/2006/relationships/hyperlink" Target="http://www.appgamekit.com/" TargetMode="External"/><Relationship Id="rId4" Type="http://schemas.openxmlformats.org/officeDocument/2006/relationships/hyperlink" Target="http://www.ogre3d.org/" TargetMode="External"/><Relationship Id="rId5" Type="http://schemas.openxmlformats.org/officeDocument/2006/relationships/hyperlink" Target="http://www.thegamecreators.com/?m=view_product&amp;id=2128&amp;page=index" TargetMode="External"/><Relationship Id="rId6" Type="http://schemas.openxmlformats.org/officeDocument/2006/relationships/hyperlink" Target="http://courses.ischool.berkeley.edu/i90/f11/resources/chapter06/tic-tac-toe.py" TargetMode="External"/><Relationship Id="rId7" Type="http://schemas.openxmlformats.org/officeDocument/2006/relationships/hyperlink" Target="http://en.literateprograms.org/Tic_Tac_Toe_(Python" TargetMode="External"/><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sz="5300" dirty="0" smtClean="0">
                <a:latin typeface="Bauhaus 93" pitchFamily="82" charset="0"/>
              </a:rPr>
              <a:t>C++ is Fun – Part Nine</a:t>
            </a:r>
            <a:r>
              <a:rPr lang="en-US" dirty="0" smtClean="0"/>
              <a:t/>
            </a:r>
            <a:br>
              <a:rPr lang="en-US" dirty="0" smtClean="0"/>
            </a:br>
            <a:r>
              <a:rPr lang="en-US" dirty="0" smtClean="0"/>
              <a:t>at Turbine/Warner Bros.!</a:t>
            </a:r>
            <a:endParaRPr lang="en-US" dirty="0"/>
          </a:p>
        </p:txBody>
      </p:sp>
      <p:sp>
        <p:nvSpPr>
          <p:cNvPr id="3" name="Subtitle 2"/>
          <p:cNvSpPr>
            <a:spLocks noGrp="1"/>
          </p:cNvSpPr>
          <p:nvPr>
            <p:ph type="subTitle" idx="1"/>
          </p:nvPr>
        </p:nvSpPr>
        <p:spPr>
          <a:xfrm>
            <a:off x="1371600" y="4495800"/>
            <a:ext cx="6400800" cy="1143000"/>
          </a:xfrm>
        </p:spPr>
        <p:txBody>
          <a:bodyPr/>
          <a:lstStyle/>
          <a:p>
            <a:r>
              <a:rPr lang="en-US" dirty="0" smtClean="0"/>
              <a:t>Russell Hanson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4552"/>
          <a:stretch/>
        </p:blipFill>
        <p:spPr>
          <a:xfrm>
            <a:off x="1524000" y="228599"/>
            <a:ext cx="6096000" cy="6408293"/>
          </a:xfrm>
          <a:prstGeom prst="rect">
            <a:avLst/>
          </a:prstGeom>
        </p:spPr>
      </p:pic>
    </p:spTree>
    <p:extLst>
      <p:ext uri="{BB962C8B-B14F-4D97-AF65-F5344CB8AC3E}">
        <p14:creationId xmlns:p14="http://schemas.microsoft.com/office/powerpoint/2010/main" val="1469469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0600" y="304800"/>
            <a:ext cx="7388914" cy="6047269"/>
          </a:xfrm>
          <a:prstGeom prst="rect">
            <a:avLst/>
          </a:prstGeom>
        </p:spPr>
      </p:pic>
    </p:spTree>
    <p:extLst>
      <p:ext uri="{BB962C8B-B14F-4D97-AF65-F5344CB8AC3E}">
        <p14:creationId xmlns:p14="http://schemas.microsoft.com/office/powerpoint/2010/main" val="1143521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400" y="457200"/>
            <a:ext cx="7040282" cy="5412880"/>
          </a:xfrm>
          <a:prstGeom prst="rect">
            <a:avLst/>
          </a:prstGeom>
        </p:spPr>
      </p:pic>
    </p:spTree>
    <p:extLst>
      <p:ext uri="{BB962C8B-B14F-4D97-AF65-F5344CB8AC3E}">
        <p14:creationId xmlns:p14="http://schemas.microsoft.com/office/powerpoint/2010/main" val="2509792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381000"/>
            <a:ext cx="6983489" cy="6073763"/>
          </a:xfrm>
          <a:prstGeom prst="rect">
            <a:avLst/>
          </a:prstGeom>
        </p:spPr>
      </p:pic>
    </p:spTree>
    <p:extLst>
      <p:ext uri="{BB962C8B-B14F-4D97-AF65-F5344CB8AC3E}">
        <p14:creationId xmlns:p14="http://schemas.microsoft.com/office/powerpoint/2010/main" val="4133458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66800" y="0"/>
            <a:ext cx="7006482" cy="6858000"/>
          </a:xfrm>
          <a:prstGeom prst="rect">
            <a:avLst/>
          </a:prstGeom>
        </p:spPr>
      </p:pic>
    </p:spTree>
    <p:extLst>
      <p:ext uri="{BB962C8B-B14F-4D97-AF65-F5344CB8AC3E}">
        <p14:creationId xmlns:p14="http://schemas.microsoft.com/office/powerpoint/2010/main" val="2829693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400" y="1503680"/>
            <a:ext cx="7260095" cy="5354320"/>
          </a:xfrm>
          <a:prstGeom prst="rect">
            <a:avLst/>
          </a:prstGeom>
        </p:spPr>
      </p:pic>
      <p:sp>
        <p:nvSpPr>
          <p:cNvPr id="5" name="Title 1"/>
          <p:cNvSpPr>
            <a:spLocks noGrp="1"/>
          </p:cNvSpPr>
          <p:nvPr>
            <p:ph type="title"/>
          </p:nvPr>
        </p:nvSpPr>
        <p:spPr>
          <a:xfrm>
            <a:off x="457200" y="32635"/>
            <a:ext cx="8229600" cy="1143000"/>
          </a:xfrm>
        </p:spPr>
        <p:txBody>
          <a:bodyPr/>
          <a:lstStyle/>
          <a:p>
            <a:r>
              <a:rPr lang="en-US" dirty="0" err="1"/>
              <a:t>a</a:t>
            </a:r>
            <a:r>
              <a:rPr lang="en-US" dirty="0" err="1" smtClean="0"/>
              <a:t>gk</a:t>
            </a:r>
            <a:r>
              <a:rPr lang="en-US" dirty="0" smtClean="0"/>
              <a:t>::Sync()</a:t>
            </a:r>
            <a:endParaRPr lang="en-US" dirty="0"/>
          </a:p>
        </p:txBody>
      </p:sp>
    </p:spTree>
    <p:extLst>
      <p:ext uri="{BB962C8B-B14F-4D97-AF65-F5344CB8AC3E}">
        <p14:creationId xmlns:p14="http://schemas.microsoft.com/office/powerpoint/2010/main" val="540487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09800" y="0"/>
            <a:ext cx="5486400" cy="6924971"/>
          </a:xfrm>
          <a:prstGeom prst="rect">
            <a:avLst/>
          </a:prstGeom>
        </p:spPr>
        <p:txBody>
          <a:bodyPr wrap="square">
            <a:spAutoFit/>
          </a:bodyPr>
          <a:lstStyle/>
          <a:p>
            <a:r>
              <a:rPr lang="en-US" sz="1200" dirty="0" smtClean="0"/>
              <a:t>/</a:t>
            </a:r>
            <a:r>
              <a:rPr lang="en-US" sz="1200" dirty="0"/>
              <a:t>/ Includes, namespace and prototypes </a:t>
            </a:r>
          </a:p>
          <a:p>
            <a:r>
              <a:rPr lang="en-US" sz="1200" dirty="0"/>
              <a:t>#include "</a:t>
            </a:r>
            <a:r>
              <a:rPr lang="en-US" sz="1200" dirty="0" err="1" smtClean="0"/>
              <a:t>template.h</a:t>
            </a:r>
            <a:r>
              <a:rPr lang="en-US" sz="1200" dirty="0" smtClean="0"/>
              <a:t>” </a:t>
            </a:r>
            <a:endParaRPr lang="en-US" sz="1200" dirty="0"/>
          </a:p>
          <a:p>
            <a:r>
              <a:rPr lang="en-US" sz="1200" dirty="0"/>
              <a:t>using namespace AGK; </a:t>
            </a:r>
          </a:p>
          <a:p>
            <a:r>
              <a:rPr lang="en-US" sz="1200" dirty="0"/>
              <a:t>app App; </a:t>
            </a:r>
          </a:p>
          <a:p>
            <a:r>
              <a:rPr lang="en-US" sz="1200" dirty="0"/>
              <a:t>// Constants for the screen resolution </a:t>
            </a:r>
          </a:p>
          <a:p>
            <a:r>
              <a:rPr lang="en-US" sz="1200" dirty="0" err="1"/>
              <a:t>const</a:t>
            </a:r>
            <a:r>
              <a:rPr lang="en-US" sz="1200" dirty="0"/>
              <a:t> </a:t>
            </a:r>
            <a:r>
              <a:rPr lang="en-US" sz="1200" dirty="0" err="1"/>
              <a:t>int</a:t>
            </a:r>
            <a:r>
              <a:rPr lang="en-US" sz="1200" dirty="0"/>
              <a:t> SCREEN_WIDTH = 640; </a:t>
            </a:r>
          </a:p>
          <a:p>
            <a:r>
              <a:rPr lang="en-US" sz="1200" dirty="0" err="1"/>
              <a:t>const</a:t>
            </a:r>
            <a:r>
              <a:rPr lang="en-US" sz="1200" dirty="0"/>
              <a:t> </a:t>
            </a:r>
            <a:r>
              <a:rPr lang="en-US" sz="1200" dirty="0" err="1"/>
              <a:t>int</a:t>
            </a:r>
            <a:r>
              <a:rPr lang="en-US" sz="1200" dirty="0"/>
              <a:t> SCREEN_HEIGHT = 480; </a:t>
            </a:r>
          </a:p>
          <a:p>
            <a:endParaRPr lang="en-US" sz="1200" dirty="0"/>
          </a:p>
          <a:p>
            <a:r>
              <a:rPr lang="en-US" sz="1200" dirty="0"/>
              <a:t>// Constants for the sprite indices </a:t>
            </a:r>
          </a:p>
          <a:p>
            <a:r>
              <a:rPr lang="en-US" sz="1200" dirty="0" err="1"/>
              <a:t>const</a:t>
            </a:r>
            <a:r>
              <a:rPr lang="en-US" sz="1200" dirty="0"/>
              <a:t> </a:t>
            </a:r>
            <a:r>
              <a:rPr lang="en-US" sz="1200" dirty="0" err="1"/>
              <a:t>int</a:t>
            </a:r>
            <a:r>
              <a:rPr lang="en-US" sz="1200" dirty="0"/>
              <a:t> HOUSE_INDEX = 1; </a:t>
            </a:r>
          </a:p>
          <a:p>
            <a:r>
              <a:rPr lang="en-US" sz="1200" dirty="0" err="1"/>
              <a:t>const</a:t>
            </a:r>
            <a:r>
              <a:rPr lang="en-US" sz="1200" dirty="0"/>
              <a:t> </a:t>
            </a:r>
            <a:r>
              <a:rPr lang="en-US" sz="1200" dirty="0" err="1"/>
              <a:t>int</a:t>
            </a:r>
            <a:r>
              <a:rPr lang="en-US" sz="1200" dirty="0"/>
              <a:t> GHOST_INDEX = 2; </a:t>
            </a:r>
            <a:endParaRPr lang="en-US" sz="1200" dirty="0" smtClean="0"/>
          </a:p>
          <a:p>
            <a:r>
              <a:rPr lang="en-US" sz="1200" dirty="0" smtClean="0"/>
              <a:t>/</a:t>
            </a:r>
            <a:r>
              <a:rPr lang="en-US" sz="1200" dirty="0"/>
              <a:t>/ Constants for the ghost's position </a:t>
            </a:r>
          </a:p>
          <a:p>
            <a:r>
              <a:rPr lang="en-US" sz="1200" dirty="0" err="1" smtClean="0"/>
              <a:t>const</a:t>
            </a:r>
            <a:r>
              <a:rPr lang="en-US" sz="1200" dirty="0" smtClean="0"/>
              <a:t> </a:t>
            </a:r>
            <a:r>
              <a:rPr lang="en-US" sz="1200" dirty="0"/>
              <a:t>float GHOST_X = 200; </a:t>
            </a:r>
          </a:p>
          <a:p>
            <a:r>
              <a:rPr lang="en-US" sz="1200" dirty="0" err="1" smtClean="0"/>
              <a:t>const</a:t>
            </a:r>
            <a:r>
              <a:rPr lang="en-US" sz="1200" dirty="0" smtClean="0"/>
              <a:t> </a:t>
            </a:r>
            <a:r>
              <a:rPr lang="en-US" sz="1200" dirty="0"/>
              <a:t>float GHOST_Y = 150</a:t>
            </a:r>
            <a:r>
              <a:rPr lang="en-US" sz="1200" dirty="0" smtClean="0"/>
              <a:t>;</a:t>
            </a:r>
          </a:p>
          <a:p>
            <a:endParaRPr lang="en-US" sz="1200" dirty="0"/>
          </a:p>
          <a:p>
            <a:r>
              <a:rPr lang="en-US" sz="1200" dirty="0" smtClean="0"/>
              <a:t>/</a:t>
            </a:r>
            <a:r>
              <a:rPr lang="en-US" sz="1200" dirty="0"/>
              <a:t>/ Begin app, called once at the start </a:t>
            </a:r>
          </a:p>
          <a:p>
            <a:r>
              <a:rPr lang="en-US" sz="1200" dirty="0"/>
              <a:t>void app::Begin( void ) </a:t>
            </a:r>
          </a:p>
          <a:p>
            <a:r>
              <a:rPr lang="en-US" sz="1200" dirty="0"/>
              <a:t>{ </a:t>
            </a:r>
          </a:p>
          <a:p>
            <a:r>
              <a:rPr lang="en-US" sz="1200" dirty="0"/>
              <a:t>// Set the virtual resolution. </a:t>
            </a:r>
          </a:p>
          <a:p>
            <a:r>
              <a:rPr lang="en-US" sz="1200" dirty="0" err="1" smtClean="0"/>
              <a:t>agk</a:t>
            </a:r>
            <a:r>
              <a:rPr lang="en-US" sz="1200" dirty="0"/>
              <a:t>::</a:t>
            </a:r>
            <a:r>
              <a:rPr lang="en-US" sz="1200" dirty="0" err="1"/>
              <a:t>SetVirtualResolution</a:t>
            </a:r>
            <a:r>
              <a:rPr lang="en-US" sz="1200" dirty="0"/>
              <a:t>(SCREEN_WIDTH, SCREEN_HEIGHT); </a:t>
            </a:r>
          </a:p>
          <a:p>
            <a:r>
              <a:rPr lang="en-US" sz="1200" dirty="0"/>
              <a:t>// Create the haunted house sprite for the background. </a:t>
            </a:r>
          </a:p>
          <a:p>
            <a:r>
              <a:rPr lang="en-US" sz="1200" dirty="0" err="1"/>
              <a:t>agk</a:t>
            </a:r>
            <a:r>
              <a:rPr lang="en-US" sz="1200" dirty="0"/>
              <a:t>::</a:t>
            </a:r>
            <a:r>
              <a:rPr lang="en-US" sz="1200" dirty="0" err="1"/>
              <a:t>CreateSprite</a:t>
            </a:r>
            <a:r>
              <a:rPr lang="en-US" sz="1200" dirty="0"/>
              <a:t>(HOUSE_INDEX, "</a:t>
            </a:r>
            <a:r>
              <a:rPr lang="en-US" sz="1200" dirty="0" err="1"/>
              <a:t>haunted_house.png</a:t>
            </a:r>
            <a:r>
              <a:rPr lang="en-US" sz="1200" dirty="0"/>
              <a:t>"); </a:t>
            </a:r>
          </a:p>
          <a:p>
            <a:r>
              <a:rPr lang="en-US" sz="1200" dirty="0"/>
              <a:t>// Create the ghost sprite. </a:t>
            </a:r>
          </a:p>
          <a:p>
            <a:r>
              <a:rPr lang="en-US" sz="1200" dirty="0" err="1" smtClean="0"/>
              <a:t>agk</a:t>
            </a:r>
            <a:r>
              <a:rPr lang="en-US" sz="1200" dirty="0"/>
              <a:t>::</a:t>
            </a:r>
            <a:r>
              <a:rPr lang="en-US" sz="1200" dirty="0" err="1"/>
              <a:t>CreateSprite</a:t>
            </a:r>
            <a:r>
              <a:rPr lang="en-US" sz="1200" dirty="0"/>
              <a:t>(GHOST_INDEX, "</a:t>
            </a:r>
            <a:r>
              <a:rPr lang="en-US" sz="1200" dirty="0" err="1"/>
              <a:t>ghost.png</a:t>
            </a:r>
            <a:r>
              <a:rPr lang="en-US" sz="1200" dirty="0"/>
              <a:t>"); </a:t>
            </a:r>
            <a:endParaRPr lang="en-US" sz="1200" dirty="0" smtClean="0"/>
          </a:p>
          <a:p>
            <a:r>
              <a:rPr lang="en-US" sz="1200" dirty="0"/>
              <a:t>// Set the ghost's position. </a:t>
            </a:r>
          </a:p>
          <a:p>
            <a:r>
              <a:rPr lang="en-US" sz="1200" dirty="0" err="1" smtClean="0"/>
              <a:t>agk</a:t>
            </a:r>
            <a:r>
              <a:rPr lang="en-US" sz="1200" dirty="0"/>
              <a:t>::</a:t>
            </a:r>
            <a:r>
              <a:rPr lang="en-US" sz="1200" dirty="0" err="1"/>
              <a:t>SetSpritePosition</a:t>
            </a:r>
            <a:r>
              <a:rPr lang="en-US" sz="1200" dirty="0"/>
              <a:t>(GHOST_INDEX, GHOST_X, GHOST_Y)</a:t>
            </a:r>
            <a:r>
              <a:rPr lang="en-US" sz="1200" dirty="0" smtClean="0"/>
              <a:t>;</a:t>
            </a:r>
            <a:endParaRPr lang="en-US" sz="1200" dirty="0"/>
          </a:p>
          <a:p>
            <a:r>
              <a:rPr lang="en-US" sz="1200" dirty="0"/>
              <a:t>} </a:t>
            </a:r>
          </a:p>
          <a:p>
            <a:r>
              <a:rPr lang="en-US" sz="1200" dirty="0"/>
              <a:t>// Main loop, called every frame </a:t>
            </a:r>
          </a:p>
          <a:p>
            <a:r>
              <a:rPr lang="en-US" sz="1200" dirty="0" smtClean="0"/>
              <a:t>void </a:t>
            </a:r>
            <a:r>
              <a:rPr lang="en-US" sz="1200" dirty="0"/>
              <a:t>app::Loop ( void ) </a:t>
            </a:r>
          </a:p>
          <a:p>
            <a:r>
              <a:rPr lang="en-US" sz="1200" dirty="0"/>
              <a:t>{ </a:t>
            </a:r>
          </a:p>
          <a:p>
            <a:r>
              <a:rPr lang="en-US" sz="1200" dirty="0" smtClean="0"/>
              <a:t>/</a:t>
            </a:r>
            <a:r>
              <a:rPr lang="en-US" sz="1200" dirty="0"/>
              <a:t>/ Display the screen. </a:t>
            </a:r>
          </a:p>
          <a:p>
            <a:r>
              <a:rPr lang="en-US" sz="1200" dirty="0" err="1"/>
              <a:t>agk</a:t>
            </a:r>
            <a:r>
              <a:rPr lang="en-US" sz="1200" dirty="0"/>
              <a:t>::Sync(); </a:t>
            </a:r>
          </a:p>
          <a:p>
            <a:r>
              <a:rPr lang="en-US" sz="1200" dirty="0" smtClean="0"/>
              <a:t>} </a:t>
            </a:r>
            <a:endParaRPr lang="en-US" sz="1200" dirty="0"/>
          </a:p>
          <a:p>
            <a:r>
              <a:rPr lang="en-US" sz="1200" dirty="0" smtClean="0"/>
              <a:t>/</a:t>
            </a:r>
            <a:r>
              <a:rPr lang="en-US" sz="1200" dirty="0"/>
              <a:t>/ Called when the app ends </a:t>
            </a:r>
          </a:p>
          <a:p>
            <a:r>
              <a:rPr lang="en-US" sz="1200" dirty="0"/>
              <a:t>void app::End ( void ) </a:t>
            </a:r>
          </a:p>
          <a:p>
            <a:r>
              <a:rPr lang="en-US" sz="1200" dirty="0"/>
              <a:t>{ </a:t>
            </a:r>
          </a:p>
          <a:p>
            <a:r>
              <a:rPr lang="en-US" sz="1200" dirty="0" smtClean="0"/>
              <a:t>}</a:t>
            </a:r>
            <a:endParaRPr lang="en-US" sz="1200" dirty="0"/>
          </a:p>
        </p:txBody>
      </p:sp>
    </p:spTree>
    <p:extLst>
      <p:ext uri="{BB962C8B-B14F-4D97-AF65-F5344CB8AC3E}">
        <p14:creationId xmlns:p14="http://schemas.microsoft.com/office/powerpoint/2010/main" val="400225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dirty="0" smtClean="0"/>
              <a:t>Ghost is haunting the house! :{</a:t>
            </a:r>
            <a:endParaRPr lang="en-US" dirty="0"/>
          </a:p>
        </p:txBody>
      </p:sp>
      <p:pic>
        <p:nvPicPr>
          <p:cNvPr id="5" name="Picture 4"/>
          <p:cNvPicPr>
            <a:picLocks noChangeAspect="1"/>
          </p:cNvPicPr>
          <p:nvPr/>
        </p:nvPicPr>
        <p:blipFill>
          <a:blip r:embed="rId2"/>
          <a:stretch>
            <a:fillRect/>
          </a:stretch>
        </p:blipFill>
        <p:spPr>
          <a:xfrm>
            <a:off x="1371600" y="1447800"/>
            <a:ext cx="6654800" cy="5220297"/>
          </a:xfrm>
          <a:prstGeom prst="rect">
            <a:avLst/>
          </a:prstGeom>
        </p:spPr>
      </p:pic>
    </p:spTree>
    <p:extLst>
      <p:ext uri="{BB962C8B-B14F-4D97-AF65-F5344CB8AC3E}">
        <p14:creationId xmlns:p14="http://schemas.microsoft.com/office/powerpoint/2010/main" val="64352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0900" y="1485900"/>
            <a:ext cx="7442200" cy="3886200"/>
          </a:xfrm>
          <a:prstGeom prst="rect">
            <a:avLst/>
          </a:prstGeom>
        </p:spPr>
      </p:pic>
    </p:spTree>
    <p:extLst>
      <p:ext uri="{BB962C8B-B14F-4D97-AF65-F5344CB8AC3E}">
        <p14:creationId xmlns:p14="http://schemas.microsoft.com/office/powerpoint/2010/main" val="527875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168400"/>
            <a:ext cx="7454900" cy="4521200"/>
          </a:xfrm>
          <a:prstGeom prst="rect">
            <a:avLst/>
          </a:prstGeom>
        </p:spPr>
      </p:pic>
    </p:spTree>
    <p:extLst>
      <p:ext uri="{BB962C8B-B14F-4D97-AF65-F5344CB8AC3E}">
        <p14:creationId xmlns:p14="http://schemas.microsoft.com/office/powerpoint/2010/main" val="3070480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1</a:t>
            </a:r>
            <a:endParaRPr lang="en-US" dirty="0"/>
          </a:p>
        </p:txBody>
      </p:sp>
      <p:sp>
        <p:nvSpPr>
          <p:cNvPr id="3" name="Content Placeholder 2"/>
          <p:cNvSpPr>
            <a:spLocks noGrp="1"/>
          </p:cNvSpPr>
          <p:nvPr>
            <p:ph idx="1"/>
          </p:nvPr>
        </p:nvSpPr>
        <p:spPr/>
        <p:txBody>
          <a:bodyPr/>
          <a:lstStyle/>
          <a:p>
            <a:r>
              <a:rPr lang="en-US" dirty="0" smtClean="0"/>
              <a:t>For people who are still working on Project 1, good news!  Extension until Project 2 (May 15)</a:t>
            </a:r>
            <a:endParaRPr lang="en-US" dirty="0"/>
          </a:p>
        </p:txBody>
      </p:sp>
    </p:spTree>
    <p:extLst>
      <p:ext uri="{BB962C8B-B14F-4D97-AF65-F5344CB8AC3E}">
        <p14:creationId xmlns:p14="http://schemas.microsoft.com/office/powerpoint/2010/main" val="593070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400" y="0"/>
            <a:ext cx="6535663" cy="6858000"/>
          </a:xfrm>
          <a:prstGeom prst="rect">
            <a:avLst/>
          </a:prstGeom>
        </p:spPr>
      </p:pic>
    </p:spTree>
    <p:extLst>
      <p:ext uri="{BB962C8B-B14F-4D97-AF65-F5344CB8AC3E}">
        <p14:creationId xmlns:p14="http://schemas.microsoft.com/office/powerpoint/2010/main" val="2043742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400" y="228600"/>
            <a:ext cx="6922347" cy="6400800"/>
          </a:xfrm>
          <a:prstGeom prst="rect">
            <a:avLst/>
          </a:prstGeom>
        </p:spPr>
      </p:pic>
    </p:spTree>
    <p:extLst>
      <p:ext uri="{BB962C8B-B14F-4D97-AF65-F5344CB8AC3E}">
        <p14:creationId xmlns:p14="http://schemas.microsoft.com/office/powerpoint/2010/main" val="4285729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Let’s make the ghost move!</a:t>
            </a:r>
            <a:endParaRPr lang="en-US" dirty="0"/>
          </a:p>
        </p:txBody>
      </p:sp>
      <p:pic>
        <p:nvPicPr>
          <p:cNvPr id="4" name="Picture 3"/>
          <p:cNvPicPr>
            <a:picLocks noChangeAspect="1"/>
          </p:cNvPicPr>
          <p:nvPr/>
        </p:nvPicPr>
        <p:blipFill>
          <a:blip r:embed="rId2"/>
          <a:stretch>
            <a:fillRect/>
          </a:stretch>
        </p:blipFill>
        <p:spPr>
          <a:xfrm>
            <a:off x="1066800" y="1433556"/>
            <a:ext cx="7010400" cy="5422900"/>
          </a:xfrm>
          <a:prstGeom prst="rect">
            <a:avLst/>
          </a:prstGeom>
        </p:spPr>
      </p:pic>
    </p:spTree>
    <p:extLst>
      <p:ext uri="{BB962C8B-B14F-4D97-AF65-F5344CB8AC3E}">
        <p14:creationId xmlns:p14="http://schemas.microsoft.com/office/powerpoint/2010/main" val="3982515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85900" y="0"/>
            <a:ext cx="6161964" cy="6858000"/>
          </a:xfrm>
          <a:prstGeom prst="rect">
            <a:avLst/>
          </a:prstGeom>
        </p:spPr>
      </p:pic>
    </p:spTree>
    <p:extLst>
      <p:ext uri="{BB962C8B-B14F-4D97-AF65-F5344CB8AC3E}">
        <p14:creationId xmlns:p14="http://schemas.microsoft.com/office/powerpoint/2010/main" val="441805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94" y="152400"/>
            <a:ext cx="4572000" cy="6709529"/>
          </a:xfrm>
          <a:prstGeom prst="rect">
            <a:avLst/>
          </a:prstGeom>
        </p:spPr>
        <p:txBody>
          <a:bodyPr>
            <a:spAutoFit/>
          </a:bodyPr>
          <a:lstStyle/>
          <a:p>
            <a:r>
              <a:rPr lang="en-US" sz="1000" dirty="0" smtClean="0"/>
              <a:t>/</a:t>
            </a:r>
            <a:r>
              <a:rPr lang="en-US" sz="1000" dirty="0"/>
              <a:t>/ Includes, namespace and prototypes </a:t>
            </a:r>
          </a:p>
          <a:p>
            <a:r>
              <a:rPr lang="en-US" sz="1000" dirty="0"/>
              <a:t>#include "</a:t>
            </a:r>
            <a:r>
              <a:rPr lang="en-US" sz="1000" dirty="0" err="1"/>
              <a:t>template.h</a:t>
            </a:r>
            <a:r>
              <a:rPr lang="en-US" sz="1000" dirty="0"/>
              <a:t>" </a:t>
            </a:r>
          </a:p>
          <a:p>
            <a:r>
              <a:rPr lang="en-US" sz="1000" dirty="0"/>
              <a:t>using namespace AGK; </a:t>
            </a:r>
          </a:p>
          <a:p>
            <a:r>
              <a:rPr lang="en-US" sz="1000" dirty="0"/>
              <a:t>app App;</a:t>
            </a:r>
          </a:p>
          <a:p>
            <a:endParaRPr lang="en-US" sz="1000" dirty="0"/>
          </a:p>
          <a:p>
            <a:r>
              <a:rPr lang="en-US" sz="1000" dirty="0"/>
              <a:t>// Global constants for screen resolution </a:t>
            </a:r>
          </a:p>
          <a:p>
            <a:r>
              <a:rPr lang="en-US" sz="1000" dirty="0" err="1"/>
              <a:t>const</a:t>
            </a:r>
            <a:r>
              <a:rPr lang="en-US" sz="1000" dirty="0"/>
              <a:t> </a:t>
            </a:r>
            <a:r>
              <a:rPr lang="en-US" sz="1000" dirty="0" err="1"/>
              <a:t>int</a:t>
            </a:r>
            <a:r>
              <a:rPr lang="en-US" sz="1000" dirty="0"/>
              <a:t> SCREEN_WIDTH = 640; // Screen width </a:t>
            </a:r>
          </a:p>
          <a:p>
            <a:r>
              <a:rPr lang="en-US" sz="1000" dirty="0" err="1"/>
              <a:t>const</a:t>
            </a:r>
            <a:r>
              <a:rPr lang="en-US" sz="1000" dirty="0"/>
              <a:t> </a:t>
            </a:r>
            <a:r>
              <a:rPr lang="en-US" sz="1000" dirty="0" err="1"/>
              <a:t>int</a:t>
            </a:r>
            <a:r>
              <a:rPr lang="en-US" sz="1000" dirty="0"/>
              <a:t> SCREEN_HEIGHT = 480; // Screen height </a:t>
            </a:r>
          </a:p>
          <a:p>
            <a:endParaRPr lang="en-US" sz="1000" dirty="0"/>
          </a:p>
          <a:p>
            <a:r>
              <a:rPr lang="en-US" sz="1000" dirty="0"/>
              <a:t>// Global constants for the ghost sprite </a:t>
            </a:r>
          </a:p>
          <a:p>
            <a:r>
              <a:rPr lang="en-US" sz="1000" dirty="0" err="1"/>
              <a:t>const</a:t>
            </a:r>
            <a:r>
              <a:rPr lang="en-US" sz="1000" dirty="0"/>
              <a:t> </a:t>
            </a:r>
            <a:r>
              <a:rPr lang="en-US" sz="1000" dirty="0" err="1"/>
              <a:t>int</a:t>
            </a:r>
            <a:r>
              <a:rPr lang="en-US" sz="1000" dirty="0"/>
              <a:t> GHOST_INDEX = 1; // Ghost sprite index </a:t>
            </a:r>
          </a:p>
          <a:p>
            <a:r>
              <a:rPr lang="en-US" sz="1000" dirty="0" err="1"/>
              <a:t>const</a:t>
            </a:r>
            <a:r>
              <a:rPr lang="en-US" sz="1000" dirty="0"/>
              <a:t> float GHOST_START_X = 0; // Ghost's starting X </a:t>
            </a:r>
          </a:p>
          <a:p>
            <a:r>
              <a:rPr lang="en-US" sz="1000" dirty="0" err="1"/>
              <a:t>const</a:t>
            </a:r>
            <a:r>
              <a:rPr lang="en-US" sz="1000" dirty="0"/>
              <a:t> float GHOST_START_Y = 150; // Ghost's starting Y </a:t>
            </a:r>
          </a:p>
          <a:p>
            <a:r>
              <a:rPr lang="en-US" sz="1000" dirty="0" err="1"/>
              <a:t>const</a:t>
            </a:r>
            <a:r>
              <a:rPr lang="en-US" sz="1000" dirty="0"/>
              <a:t> float GHOST_END_X = 540; // Ghost's ending X </a:t>
            </a:r>
          </a:p>
          <a:p>
            <a:r>
              <a:rPr lang="en-US" sz="1000" dirty="0" err="1"/>
              <a:t>const</a:t>
            </a:r>
            <a:r>
              <a:rPr lang="en-US" sz="1000" dirty="0"/>
              <a:t> </a:t>
            </a:r>
            <a:r>
              <a:rPr lang="en-US" sz="1000" dirty="0" err="1"/>
              <a:t>int</a:t>
            </a:r>
            <a:r>
              <a:rPr lang="en-US" sz="1000" dirty="0"/>
              <a:t> INCREMENT = 10; // Amount to move the ghost </a:t>
            </a:r>
          </a:p>
          <a:p>
            <a:endParaRPr lang="en-US" sz="1000" dirty="0"/>
          </a:p>
          <a:p>
            <a:r>
              <a:rPr lang="en-US" sz="1000" dirty="0"/>
              <a:t>// Global constants for the game state </a:t>
            </a:r>
          </a:p>
          <a:p>
            <a:r>
              <a:rPr lang="en-US" sz="1000" dirty="0" err="1"/>
              <a:t>const</a:t>
            </a:r>
            <a:r>
              <a:rPr lang="en-US" sz="1000" dirty="0"/>
              <a:t> </a:t>
            </a:r>
            <a:r>
              <a:rPr lang="en-US" sz="1000" dirty="0" err="1"/>
              <a:t>int</a:t>
            </a:r>
            <a:r>
              <a:rPr lang="en-US" sz="1000" dirty="0"/>
              <a:t> MOVING_RIGHT = 0; </a:t>
            </a:r>
          </a:p>
          <a:p>
            <a:r>
              <a:rPr lang="en-US" sz="1000" dirty="0" err="1"/>
              <a:t>const</a:t>
            </a:r>
            <a:r>
              <a:rPr lang="en-US" sz="1000" dirty="0"/>
              <a:t> </a:t>
            </a:r>
            <a:r>
              <a:rPr lang="en-US" sz="1000" dirty="0" err="1"/>
              <a:t>int</a:t>
            </a:r>
            <a:r>
              <a:rPr lang="en-US" sz="1000" dirty="0"/>
              <a:t> MOVING_LEFT = 1; </a:t>
            </a:r>
          </a:p>
          <a:p>
            <a:endParaRPr lang="en-US" sz="1000" dirty="0"/>
          </a:p>
          <a:p>
            <a:r>
              <a:rPr lang="en-US" sz="1000" dirty="0"/>
              <a:t>// Global variable for game state </a:t>
            </a:r>
          </a:p>
          <a:p>
            <a:r>
              <a:rPr lang="en-US" sz="1000" dirty="0" err="1"/>
              <a:t>int</a:t>
            </a:r>
            <a:r>
              <a:rPr lang="en-US" sz="1000" dirty="0"/>
              <a:t> </a:t>
            </a:r>
            <a:r>
              <a:rPr lang="en-US" sz="1000" dirty="0" err="1"/>
              <a:t>g_gameState</a:t>
            </a:r>
            <a:r>
              <a:rPr lang="en-US" sz="1000" dirty="0"/>
              <a:t> = MOVING_RIGHT; </a:t>
            </a:r>
          </a:p>
          <a:p>
            <a:endParaRPr lang="en-US" sz="1000" dirty="0"/>
          </a:p>
          <a:p>
            <a:r>
              <a:rPr lang="en-US" sz="1000" dirty="0"/>
              <a:t>// Begin app, called once at the start </a:t>
            </a:r>
          </a:p>
          <a:p>
            <a:r>
              <a:rPr lang="en-US" sz="1000" dirty="0"/>
              <a:t>void app::Begin( void ) </a:t>
            </a:r>
          </a:p>
          <a:p>
            <a:r>
              <a:rPr lang="en-US" sz="1000" dirty="0"/>
              <a:t>{ </a:t>
            </a:r>
          </a:p>
          <a:p>
            <a:r>
              <a:rPr lang="en-US" sz="1000" dirty="0"/>
              <a:t>// Set the virtual resolution. </a:t>
            </a:r>
          </a:p>
          <a:p>
            <a:r>
              <a:rPr lang="en-US" sz="1000" dirty="0" err="1"/>
              <a:t>agk</a:t>
            </a:r>
            <a:r>
              <a:rPr lang="en-US" sz="1000" dirty="0"/>
              <a:t>::</a:t>
            </a:r>
            <a:r>
              <a:rPr lang="en-US" sz="1000" dirty="0" err="1"/>
              <a:t>SetVirtualResolution</a:t>
            </a:r>
            <a:r>
              <a:rPr lang="en-US" sz="1000" dirty="0"/>
              <a:t>(SCREEN_WIDTH, SCREEN_HEIGHT); </a:t>
            </a:r>
          </a:p>
          <a:p>
            <a:endParaRPr lang="en-US" sz="1000" dirty="0"/>
          </a:p>
          <a:p>
            <a:r>
              <a:rPr lang="en-US" sz="1000" dirty="0"/>
              <a:t>// Create the ghost sprite. </a:t>
            </a:r>
          </a:p>
          <a:p>
            <a:r>
              <a:rPr lang="en-US" sz="1000" dirty="0" err="1"/>
              <a:t>agk</a:t>
            </a:r>
            <a:r>
              <a:rPr lang="en-US" sz="1000" dirty="0"/>
              <a:t>::</a:t>
            </a:r>
            <a:r>
              <a:rPr lang="en-US" sz="1000" dirty="0" err="1"/>
              <a:t>CreateSprite</a:t>
            </a:r>
            <a:r>
              <a:rPr lang="en-US" sz="1000" dirty="0"/>
              <a:t>(GHOST_INDEX, "</a:t>
            </a:r>
            <a:r>
              <a:rPr lang="en-US" sz="1000" dirty="0" err="1"/>
              <a:t>ghost.png</a:t>
            </a:r>
            <a:r>
              <a:rPr lang="en-US" sz="1000" dirty="0"/>
              <a:t>"); </a:t>
            </a:r>
          </a:p>
          <a:p>
            <a:endParaRPr lang="en-US" sz="1000" dirty="0"/>
          </a:p>
          <a:p>
            <a:r>
              <a:rPr lang="en-US" sz="1000" dirty="0"/>
              <a:t>// Set the ghost's position. </a:t>
            </a:r>
          </a:p>
          <a:p>
            <a:r>
              <a:rPr lang="en-US" sz="1000" dirty="0" err="1"/>
              <a:t>agk</a:t>
            </a:r>
            <a:r>
              <a:rPr lang="en-US" sz="1000" dirty="0"/>
              <a:t>::</a:t>
            </a:r>
            <a:r>
              <a:rPr lang="en-US" sz="1000" dirty="0" err="1"/>
              <a:t>SetSpritePosition</a:t>
            </a:r>
            <a:r>
              <a:rPr lang="en-US" sz="1000" dirty="0"/>
              <a:t>(GHOST_INDEX, </a:t>
            </a:r>
          </a:p>
          <a:p>
            <a:r>
              <a:rPr lang="en-US" sz="1000" dirty="0"/>
              <a:t>GHOST_START_X, GHOST_START_Y); </a:t>
            </a:r>
          </a:p>
          <a:p>
            <a:r>
              <a:rPr lang="en-US" sz="1000" dirty="0"/>
              <a:t>} </a:t>
            </a:r>
          </a:p>
          <a:p>
            <a:endParaRPr lang="en-US" sz="1000" dirty="0"/>
          </a:p>
          <a:p>
            <a:r>
              <a:rPr lang="en-US" sz="1000" dirty="0"/>
              <a:t>// Main loop, called every frame </a:t>
            </a:r>
          </a:p>
          <a:p>
            <a:r>
              <a:rPr lang="en-US" sz="1000" dirty="0"/>
              <a:t>void app::Loop( void ) </a:t>
            </a:r>
            <a:r>
              <a:rPr lang="en-US" sz="1000" dirty="0" smtClean="0"/>
              <a:t>{ </a:t>
            </a:r>
            <a:endParaRPr lang="en-US" sz="1000" dirty="0"/>
          </a:p>
          <a:p>
            <a:r>
              <a:rPr lang="en-US" sz="1000" dirty="0"/>
              <a:t>// Get the ghost's current X coordinate. </a:t>
            </a:r>
          </a:p>
          <a:p>
            <a:r>
              <a:rPr lang="en-US" sz="1000" dirty="0"/>
              <a:t>float </a:t>
            </a:r>
            <a:r>
              <a:rPr lang="en-US" sz="1000" dirty="0" err="1"/>
              <a:t>ghostX</a:t>
            </a:r>
            <a:r>
              <a:rPr lang="en-US" sz="1000" dirty="0"/>
              <a:t> = </a:t>
            </a:r>
            <a:r>
              <a:rPr lang="en-US" sz="1000" dirty="0" err="1"/>
              <a:t>agk</a:t>
            </a:r>
            <a:r>
              <a:rPr lang="en-US" sz="1000" dirty="0"/>
              <a:t>::</a:t>
            </a:r>
            <a:r>
              <a:rPr lang="en-US" sz="1000" dirty="0" err="1"/>
              <a:t>GetSpriteX</a:t>
            </a:r>
            <a:r>
              <a:rPr lang="en-US" sz="1000" dirty="0"/>
              <a:t>(GHOST_INDEX); </a:t>
            </a:r>
          </a:p>
          <a:p>
            <a:endParaRPr lang="en-US" sz="1000" dirty="0"/>
          </a:p>
          <a:p>
            <a:r>
              <a:rPr lang="en-US" sz="1000" dirty="0"/>
              <a:t>// Is the sprite moving to the right side of the screen? </a:t>
            </a:r>
          </a:p>
        </p:txBody>
      </p:sp>
      <p:sp>
        <p:nvSpPr>
          <p:cNvPr id="5" name="Rectangle 4"/>
          <p:cNvSpPr/>
          <p:nvPr/>
        </p:nvSpPr>
        <p:spPr>
          <a:xfrm>
            <a:off x="4569638" y="76200"/>
            <a:ext cx="4572000" cy="7017306"/>
          </a:xfrm>
          <a:prstGeom prst="rect">
            <a:avLst/>
          </a:prstGeom>
        </p:spPr>
        <p:txBody>
          <a:bodyPr>
            <a:spAutoFit/>
          </a:bodyPr>
          <a:lstStyle/>
          <a:p>
            <a:r>
              <a:rPr lang="en-US" sz="1000" dirty="0" smtClean="0"/>
              <a:t>/</a:t>
            </a:r>
            <a:r>
              <a:rPr lang="en-US" sz="1000" dirty="0"/>
              <a:t>/ Is the sprite moving to the right side of the screen? </a:t>
            </a:r>
          </a:p>
          <a:p>
            <a:r>
              <a:rPr lang="en-US" sz="1000" dirty="0"/>
              <a:t>if (</a:t>
            </a:r>
            <a:r>
              <a:rPr lang="en-US" sz="1000" dirty="0" err="1"/>
              <a:t>g_gameState</a:t>
            </a:r>
            <a:r>
              <a:rPr lang="en-US" sz="1000" dirty="0"/>
              <a:t> == MOVING_RIGHT) </a:t>
            </a:r>
          </a:p>
          <a:p>
            <a:r>
              <a:rPr lang="en-US" sz="1000" dirty="0"/>
              <a:t>{ </a:t>
            </a:r>
          </a:p>
          <a:p>
            <a:r>
              <a:rPr lang="en-US" sz="1000" dirty="0"/>
              <a:t>// The sprite is moving right. Has it reached the </a:t>
            </a:r>
          </a:p>
          <a:p>
            <a:r>
              <a:rPr lang="en-US" sz="1000" dirty="0"/>
              <a:t>// edge of the screen? </a:t>
            </a:r>
          </a:p>
          <a:p>
            <a:r>
              <a:rPr lang="en-US" sz="1000" dirty="0"/>
              <a:t>if (</a:t>
            </a:r>
            <a:r>
              <a:rPr lang="en-US" sz="1000" dirty="0" err="1"/>
              <a:t>ghostX</a:t>
            </a:r>
            <a:r>
              <a:rPr lang="en-US" sz="1000" dirty="0"/>
              <a:t> &lt; GHOST_END_X) </a:t>
            </a:r>
          </a:p>
          <a:p>
            <a:r>
              <a:rPr lang="en-US" sz="1000" dirty="0"/>
              <a:t>{ </a:t>
            </a:r>
          </a:p>
          <a:p>
            <a:r>
              <a:rPr lang="en-US" sz="1000" dirty="0"/>
              <a:t>// Not at the edge yet, so keep moving right. </a:t>
            </a:r>
          </a:p>
          <a:p>
            <a:r>
              <a:rPr lang="en-US" sz="1000" dirty="0" err="1"/>
              <a:t>agk</a:t>
            </a:r>
            <a:r>
              <a:rPr lang="en-US" sz="1000" dirty="0"/>
              <a:t>::</a:t>
            </a:r>
            <a:r>
              <a:rPr lang="en-US" sz="1000" dirty="0" err="1"/>
              <a:t>SetSpriteX</a:t>
            </a:r>
            <a:r>
              <a:rPr lang="en-US" sz="1000" dirty="0"/>
              <a:t>(GHOST_INDEX, </a:t>
            </a:r>
            <a:r>
              <a:rPr lang="en-US" sz="1000" dirty="0" err="1"/>
              <a:t>ghostX</a:t>
            </a:r>
            <a:r>
              <a:rPr lang="en-US" sz="1000" dirty="0"/>
              <a:t> + INCREMENT); </a:t>
            </a:r>
          </a:p>
          <a:p>
            <a:r>
              <a:rPr lang="en-US" sz="1000" dirty="0"/>
              <a:t>} </a:t>
            </a:r>
          </a:p>
          <a:p>
            <a:r>
              <a:rPr lang="en-US" sz="1000" dirty="0"/>
              <a:t>else </a:t>
            </a:r>
          </a:p>
          <a:p>
            <a:r>
              <a:rPr lang="en-US" sz="1000" dirty="0"/>
              <a:t>{ </a:t>
            </a:r>
          </a:p>
          <a:p>
            <a:r>
              <a:rPr lang="en-US" sz="1000" dirty="0"/>
              <a:t>// The sprite is at the right edge of the screen. </a:t>
            </a:r>
          </a:p>
          <a:p>
            <a:r>
              <a:rPr lang="en-US" sz="1000" dirty="0"/>
              <a:t>// Change the game state to reverse directions. </a:t>
            </a:r>
          </a:p>
          <a:p>
            <a:r>
              <a:rPr lang="en-US" sz="1000" dirty="0" err="1"/>
              <a:t>g_gameState</a:t>
            </a:r>
            <a:r>
              <a:rPr lang="en-US" sz="1000" dirty="0"/>
              <a:t> = MOVING_LEFT; </a:t>
            </a:r>
          </a:p>
          <a:p>
            <a:r>
              <a:rPr lang="en-US" sz="1000" dirty="0"/>
              <a:t>} </a:t>
            </a:r>
          </a:p>
          <a:p>
            <a:r>
              <a:rPr lang="en-US" sz="1000" dirty="0"/>
              <a:t>}</a:t>
            </a:r>
          </a:p>
          <a:p>
            <a:endParaRPr lang="en-US" sz="1000" dirty="0"/>
          </a:p>
          <a:p>
            <a:r>
              <a:rPr lang="en-US" sz="1000" dirty="0"/>
              <a:t>else </a:t>
            </a:r>
          </a:p>
          <a:p>
            <a:r>
              <a:rPr lang="en-US" sz="1000" dirty="0"/>
              <a:t>{ </a:t>
            </a:r>
          </a:p>
          <a:p>
            <a:r>
              <a:rPr lang="en-US" sz="1000" dirty="0"/>
              <a:t>// The sprite is moving to the left. </a:t>
            </a:r>
          </a:p>
          <a:p>
            <a:r>
              <a:rPr lang="en-US" sz="1000" dirty="0"/>
              <a:t>// Has it reached the edge of the screen? </a:t>
            </a:r>
          </a:p>
          <a:p>
            <a:r>
              <a:rPr lang="en-US" sz="1000" dirty="0"/>
              <a:t>if (</a:t>
            </a:r>
            <a:r>
              <a:rPr lang="en-US" sz="1000" dirty="0" err="1"/>
              <a:t>ghostX</a:t>
            </a:r>
            <a:r>
              <a:rPr lang="en-US" sz="1000" dirty="0"/>
              <a:t> &gt; GHOST_START_X) </a:t>
            </a:r>
          </a:p>
          <a:p>
            <a:r>
              <a:rPr lang="en-US" sz="1000" dirty="0"/>
              <a:t>{ </a:t>
            </a:r>
          </a:p>
          <a:p>
            <a:r>
              <a:rPr lang="en-US" sz="1000" dirty="0"/>
              <a:t>// Not at the edge yet, so keep moving left. </a:t>
            </a:r>
          </a:p>
          <a:p>
            <a:r>
              <a:rPr lang="en-US" sz="1000" dirty="0" err="1"/>
              <a:t>agk</a:t>
            </a:r>
            <a:r>
              <a:rPr lang="en-US" sz="1000" dirty="0"/>
              <a:t>::</a:t>
            </a:r>
            <a:r>
              <a:rPr lang="en-US" sz="1000" dirty="0" err="1"/>
              <a:t>SetSpriteX</a:t>
            </a:r>
            <a:r>
              <a:rPr lang="en-US" sz="1000" dirty="0"/>
              <a:t>(GHOST_INDEX, </a:t>
            </a:r>
            <a:r>
              <a:rPr lang="en-US" sz="1000" dirty="0" err="1"/>
              <a:t>ghostX</a:t>
            </a:r>
            <a:r>
              <a:rPr lang="en-US" sz="1000" dirty="0"/>
              <a:t> - INCREMENT); </a:t>
            </a:r>
          </a:p>
          <a:p>
            <a:r>
              <a:rPr lang="en-US" sz="1000" dirty="0"/>
              <a:t>} </a:t>
            </a:r>
          </a:p>
          <a:p>
            <a:r>
              <a:rPr lang="en-US" sz="1000" dirty="0"/>
              <a:t>else </a:t>
            </a:r>
          </a:p>
          <a:p>
            <a:r>
              <a:rPr lang="en-US" sz="1000" dirty="0"/>
              <a:t>{ </a:t>
            </a:r>
          </a:p>
          <a:p>
            <a:r>
              <a:rPr lang="en-US" sz="1000" dirty="0"/>
              <a:t>// The sprite is at the left edge of the screen. </a:t>
            </a:r>
          </a:p>
          <a:p>
            <a:r>
              <a:rPr lang="en-US" sz="1000" dirty="0"/>
              <a:t>// Change the game state to reverse directions. </a:t>
            </a:r>
          </a:p>
          <a:p>
            <a:r>
              <a:rPr lang="en-US" sz="1000" dirty="0" err="1"/>
              <a:t>g_gameState</a:t>
            </a:r>
            <a:r>
              <a:rPr lang="en-US" sz="1000" dirty="0"/>
              <a:t> = MOVING_RIGHT; </a:t>
            </a:r>
          </a:p>
          <a:p>
            <a:r>
              <a:rPr lang="en-US" sz="1000" dirty="0"/>
              <a:t>} </a:t>
            </a:r>
          </a:p>
          <a:p>
            <a:r>
              <a:rPr lang="en-US" sz="1000" dirty="0"/>
              <a:t>} </a:t>
            </a:r>
          </a:p>
          <a:p>
            <a:endParaRPr lang="en-US" sz="1000" dirty="0"/>
          </a:p>
          <a:p>
            <a:r>
              <a:rPr lang="en-US" sz="1000" dirty="0"/>
              <a:t>// Display the screen. </a:t>
            </a:r>
          </a:p>
          <a:p>
            <a:r>
              <a:rPr lang="en-US" sz="1000" dirty="0" err="1"/>
              <a:t>agk</a:t>
            </a:r>
            <a:r>
              <a:rPr lang="en-US" sz="1000" dirty="0"/>
              <a:t>::Sync(); </a:t>
            </a:r>
          </a:p>
          <a:p>
            <a:r>
              <a:rPr lang="en-US" sz="1000" dirty="0"/>
              <a:t>} </a:t>
            </a:r>
          </a:p>
          <a:p>
            <a:endParaRPr lang="en-US" sz="1000" dirty="0"/>
          </a:p>
          <a:p>
            <a:r>
              <a:rPr lang="en-US" sz="1000" dirty="0"/>
              <a:t>// Called when the app ends </a:t>
            </a:r>
          </a:p>
          <a:p>
            <a:r>
              <a:rPr lang="en-US" sz="1000" dirty="0"/>
              <a:t>void app::End ( void ) </a:t>
            </a:r>
          </a:p>
          <a:p>
            <a:r>
              <a:rPr lang="en-US" sz="1000" dirty="0"/>
              <a:t>{ </a:t>
            </a:r>
          </a:p>
          <a:p>
            <a:r>
              <a:rPr lang="en-US" sz="1000" dirty="0"/>
              <a:t>}</a:t>
            </a:r>
          </a:p>
          <a:p>
            <a:endParaRPr lang="en-US" sz="1000" dirty="0"/>
          </a:p>
        </p:txBody>
      </p:sp>
    </p:spTree>
    <p:extLst>
      <p:ext uri="{BB962C8B-B14F-4D97-AF65-F5344CB8AC3E}">
        <p14:creationId xmlns:p14="http://schemas.microsoft.com/office/powerpoint/2010/main" val="3970351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27100" y="1079500"/>
            <a:ext cx="7289800" cy="4686300"/>
          </a:xfrm>
          <a:prstGeom prst="rect">
            <a:avLst/>
          </a:prstGeom>
        </p:spPr>
      </p:pic>
    </p:spTree>
    <p:extLst>
      <p:ext uri="{BB962C8B-B14F-4D97-AF65-F5344CB8AC3E}">
        <p14:creationId xmlns:p14="http://schemas.microsoft.com/office/powerpoint/2010/main" val="19342227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400" y="1447800"/>
            <a:ext cx="6896100" cy="4610100"/>
          </a:xfrm>
          <a:prstGeom prst="rect">
            <a:avLst/>
          </a:prstGeom>
        </p:spPr>
      </p:pic>
      <p:sp>
        <p:nvSpPr>
          <p:cNvPr id="5" name="Title 1"/>
          <p:cNvSpPr>
            <a:spLocks noGrp="1"/>
          </p:cNvSpPr>
          <p:nvPr>
            <p:ph type="title"/>
          </p:nvPr>
        </p:nvSpPr>
        <p:spPr>
          <a:xfrm>
            <a:off x="457200" y="0"/>
            <a:ext cx="8229600" cy="1143000"/>
          </a:xfrm>
        </p:spPr>
        <p:txBody>
          <a:bodyPr>
            <a:normAutofit/>
          </a:bodyPr>
          <a:lstStyle/>
          <a:p>
            <a:r>
              <a:rPr lang="en-US" sz="3600" dirty="0" smtClean="0"/>
              <a:t>This is for you ASCII collision guy!!</a:t>
            </a:r>
            <a:endParaRPr lang="en-US" sz="3600" dirty="0"/>
          </a:p>
        </p:txBody>
      </p:sp>
    </p:spTree>
    <p:extLst>
      <p:ext uri="{BB962C8B-B14F-4D97-AF65-F5344CB8AC3E}">
        <p14:creationId xmlns:p14="http://schemas.microsoft.com/office/powerpoint/2010/main" val="494345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977"/>
            <a:ext cx="8458200" cy="1143000"/>
          </a:xfrm>
        </p:spPr>
        <p:txBody>
          <a:bodyPr>
            <a:normAutofit/>
          </a:bodyPr>
          <a:lstStyle/>
          <a:p>
            <a:r>
              <a:rPr lang="en-US" sz="3200" dirty="0" smtClean="0"/>
              <a:t>This is (also) for you ASCII collision guy!! </a:t>
            </a:r>
            <a:r>
              <a:rPr lang="en-US" sz="3200" dirty="0">
                <a:sym typeface="Wingdings"/>
              </a:rPr>
              <a:t> 8</a:t>
            </a:r>
            <a:r>
              <a:rPr lang="en-US" sz="3200" dirty="0" smtClean="0">
                <a:sym typeface="Wingdings"/>
              </a:rPr>
              <a:t>) </a:t>
            </a:r>
            <a:endParaRPr lang="en-US" sz="3200" dirty="0"/>
          </a:p>
        </p:txBody>
      </p:sp>
      <p:pic>
        <p:nvPicPr>
          <p:cNvPr id="4" name="Picture 3"/>
          <p:cNvPicPr>
            <a:picLocks noChangeAspect="1"/>
          </p:cNvPicPr>
          <p:nvPr/>
        </p:nvPicPr>
        <p:blipFill>
          <a:blip r:embed="rId2"/>
          <a:stretch>
            <a:fillRect/>
          </a:stretch>
        </p:blipFill>
        <p:spPr>
          <a:xfrm>
            <a:off x="2362200" y="1066800"/>
            <a:ext cx="4419600" cy="5410200"/>
          </a:xfrm>
          <a:prstGeom prst="rect">
            <a:avLst/>
          </a:prstGeom>
        </p:spPr>
      </p:pic>
    </p:spTree>
    <p:extLst>
      <p:ext uri="{BB962C8B-B14F-4D97-AF65-F5344CB8AC3E}">
        <p14:creationId xmlns:p14="http://schemas.microsoft.com/office/powerpoint/2010/main" val="1115044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0900" y="2108200"/>
            <a:ext cx="7442200" cy="2641600"/>
          </a:xfrm>
          <a:prstGeom prst="rect">
            <a:avLst/>
          </a:prstGeom>
        </p:spPr>
      </p:pic>
    </p:spTree>
    <p:extLst>
      <p:ext uri="{BB962C8B-B14F-4D97-AF65-F5344CB8AC3E}">
        <p14:creationId xmlns:p14="http://schemas.microsoft.com/office/powerpoint/2010/main" val="3589665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0"/>
            <a:ext cx="4572000" cy="12449569"/>
          </a:xfrm>
          <a:prstGeom prst="rect">
            <a:avLst/>
          </a:prstGeom>
        </p:spPr>
        <p:txBody>
          <a:bodyPr>
            <a:spAutoFit/>
          </a:bodyPr>
          <a:lstStyle/>
          <a:p>
            <a:r>
              <a:rPr lang="en-US" sz="1100" dirty="0"/>
              <a:t>// This program demonstrates collision detection </a:t>
            </a:r>
          </a:p>
          <a:p>
            <a:r>
              <a:rPr lang="en-US" sz="1100" dirty="0"/>
              <a:t>// with a text object and the mouse pointer. </a:t>
            </a:r>
          </a:p>
          <a:p>
            <a:endParaRPr lang="en-US" sz="1100" dirty="0"/>
          </a:p>
          <a:p>
            <a:r>
              <a:rPr lang="en-US" sz="1100" dirty="0"/>
              <a:t>// Includes, namespace and prototypes </a:t>
            </a:r>
          </a:p>
          <a:p>
            <a:r>
              <a:rPr lang="en-US" sz="1100" dirty="0"/>
              <a:t>#include "</a:t>
            </a:r>
            <a:r>
              <a:rPr lang="en-US" sz="1100" dirty="0" err="1"/>
              <a:t>template.h</a:t>
            </a:r>
            <a:r>
              <a:rPr lang="en-US" sz="1100" dirty="0"/>
              <a:t>" </a:t>
            </a:r>
          </a:p>
          <a:p>
            <a:r>
              <a:rPr lang="en-US" sz="1100" dirty="0"/>
              <a:t>using namespace AGK; </a:t>
            </a:r>
          </a:p>
          <a:p>
            <a:r>
              <a:rPr lang="en-US" sz="1100" dirty="0"/>
              <a:t>app App; </a:t>
            </a:r>
          </a:p>
          <a:p>
            <a:endParaRPr lang="en-US" sz="1100" dirty="0"/>
          </a:p>
          <a:p>
            <a:r>
              <a:rPr lang="en-US" sz="1100" dirty="0"/>
              <a:t>// Constants for the screen resolution </a:t>
            </a:r>
          </a:p>
          <a:p>
            <a:r>
              <a:rPr lang="en-US" sz="1100" dirty="0" err="1"/>
              <a:t>const</a:t>
            </a:r>
            <a:r>
              <a:rPr lang="en-US" sz="1100" dirty="0"/>
              <a:t> </a:t>
            </a:r>
            <a:r>
              <a:rPr lang="en-US" sz="1100" dirty="0" err="1"/>
              <a:t>int</a:t>
            </a:r>
            <a:r>
              <a:rPr lang="en-US" sz="1100" dirty="0"/>
              <a:t> SCREEN_WIDTH = 640; </a:t>
            </a:r>
          </a:p>
          <a:p>
            <a:r>
              <a:rPr lang="en-US" sz="1100" dirty="0" err="1"/>
              <a:t>const</a:t>
            </a:r>
            <a:r>
              <a:rPr lang="en-US" sz="1100" dirty="0"/>
              <a:t> </a:t>
            </a:r>
            <a:r>
              <a:rPr lang="en-US" sz="1100" dirty="0" err="1"/>
              <a:t>int</a:t>
            </a:r>
            <a:r>
              <a:rPr lang="en-US" sz="1100" dirty="0"/>
              <a:t> SCREEN_HEIGHT = 480; </a:t>
            </a:r>
          </a:p>
          <a:p>
            <a:endParaRPr lang="en-US" sz="1100" dirty="0"/>
          </a:p>
          <a:p>
            <a:r>
              <a:rPr lang="en-US" sz="1100" dirty="0"/>
              <a:t>// Constant for the text object index number. </a:t>
            </a:r>
          </a:p>
          <a:p>
            <a:r>
              <a:rPr lang="en-US" sz="1100" dirty="0" err="1"/>
              <a:t>const</a:t>
            </a:r>
            <a:r>
              <a:rPr lang="en-US" sz="1100" dirty="0"/>
              <a:t> </a:t>
            </a:r>
            <a:r>
              <a:rPr lang="en-US" sz="1100" dirty="0" err="1"/>
              <a:t>int</a:t>
            </a:r>
            <a:r>
              <a:rPr lang="en-US" sz="1100" dirty="0"/>
              <a:t> TEXT = 1; </a:t>
            </a:r>
          </a:p>
          <a:p>
            <a:endParaRPr lang="en-US" sz="1100" dirty="0"/>
          </a:p>
          <a:p>
            <a:r>
              <a:rPr lang="en-US" sz="1100" dirty="0"/>
              <a:t>// Constant for the text object size. </a:t>
            </a:r>
          </a:p>
          <a:p>
            <a:r>
              <a:rPr lang="en-US" sz="1100" dirty="0" err="1"/>
              <a:t>const</a:t>
            </a:r>
            <a:r>
              <a:rPr lang="en-US" sz="1100" dirty="0"/>
              <a:t> float TEXT_SIZE = 16; </a:t>
            </a:r>
          </a:p>
          <a:p>
            <a:endParaRPr lang="en-US" sz="1100" dirty="0"/>
          </a:p>
          <a:p>
            <a:r>
              <a:rPr lang="en-US" sz="1100" dirty="0"/>
              <a:t>// Constant for the text object alignment. </a:t>
            </a:r>
          </a:p>
          <a:p>
            <a:r>
              <a:rPr lang="en-US" sz="1100" dirty="0" err="1"/>
              <a:t>const</a:t>
            </a:r>
            <a:r>
              <a:rPr lang="en-US" sz="1100" dirty="0"/>
              <a:t> </a:t>
            </a:r>
            <a:r>
              <a:rPr lang="en-US" sz="1100" dirty="0" err="1"/>
              <a:t>int</a:t>
            </a:r>
            <a:r>
              <a:rPr lang="en-US" sz="1100" dirty="0"/>
              <a:t> ALIGN_CENTER = 1; </a:t>
            </a:r>
          </a:p>
          <a:p>
            <a:endParaRPr lang="en-US" sz="1100" dirty="0"/>
          </a:p>
          <a:p>
            <a:r>
              <a:rPr lang="en-US" sz="1100" dirty="0"/>
              <a:t>// Constants for the center of the screen. </a:t>
            </a:r>
          </a:p>
          <a:p>
            <a:r>
              <a:rPr lang="en-US" sz="1100" dirty="0" err="1"/>
              <a:t>const</a:t>
            </a:r>
            <a:r>
              <a:rPr lang="en-US" sz="1100" dirty="0"/>
              <a:t> float CENTER_X = SCREEN_WIDTH / 2; </a:t>
            </a:r>
          </a:p>
          <a:p>
            <a:r>
              <a:rPr lang="en-US" sz="1100" dirty="0" err="1"/>
              <a:t>const</a:t>
            </a:r>
            <a:r>
              <a:rPr lang="en-US" sz="1100" dirty="0"/>
              <a:t> float CENTER_Y = SCREEN_HEIGHT / 2; </a:t>
            </a:r>
          </a:p>
          <a:p>
            <a:endParaRPr lang="en-US" sz="1100" dirty="0"/>
          </a:p>
          <a:p>
            <a:r>
              <a:rPr lang="en-US" sz="1100" dirty="0"/>
              <a:t>// Begin app, called once at the start </a:t>
            </a:r>
          </a:p>
          <a:p>
            <a:r>
              <a:rPr lang="en-US" sz="1100" dirty="0"/>
              <a:t>void app::Begin( void ) </a:t>
            </a:r>
          </a:p>
          <a:p>
            <a:r>
              <a:rPr lang="en-US" sz="1100" dirty="0"/>
              <a:t>{ </a:t>
            </a:r>
          </a:p>
          <a:p>
            <a:r>
              <a:rPr lang="en-US" sz="1100" dirty="0"/>
              <a:t>// Set the virtual resolution. </a:t>
            </a:r>
          </a:p>
          <a:p>
            <a:r>
              <a:rPr lang="en-US" sz="1100" dirty="0" err="1"/>
              <a:t>agk</a:t>
            </a:r>
            <a:r>
              <a:rPr lang="en-US" sz="1100" dirty="0"/>
              <a:t>::</a:t>
            </a:r>
            <a:r>
              <a:rPr lang="en-US" sz="1100" dirty="0" err="1"/>
              <a:t>SetVirtualResolution</a:t>
            </a:r>
            <a:r>
              <a:rPr lang="en-US" sz="1100" dirty="0"/>
              <a:t>(SCREEN_WIDTH, SCREEN_HEIGHT); </a:t>
            </a:r>
          </a:p>
          <a:p>
            <a:endParaRPr lang="en-US" sz="1100" dirty="0"/>
          </a:p>
          <a:p>
            <a:r>
              <a:rPr lang="en-US" sz="1100" dirty="0"/>
              <a:t>// Set the window title. </a:t>
            </a:r>
          </a:p>
          <a:p>
            <a:r>
              <a:rPr lang="en-US" sz="1100" dirty="0" err="1"/>
              <a:t>agk</a:t>
            </a:r>
            <a:r>
              <a:rPr lang="en-US" sz="1100" dirty="0"/>
              <a:t>::</a:t>
            </a:r>
            <a:r>
              <a:rPr lang="en-US" sz="1100" dirty="0" err="1"/>
              <a:t>SetWindowTitle</a:t>
            </a:r>
            <a:r>
              <a:rPr lang="en-US" sz="1100" dirty="0"/>
              <a:t>("Text Object Collision"); </a:t>
            </a:r>
          </a:p>
          <a:p>
            <a:endParaRPr lang="en-US" sz="1100" dirty="0"/>
          </a:p>
          <a:p>
            <a:r>
              <a:rPr lang="en-US" sz="1100" dirty="0"/>
              <a:t>// Create the text object. </a:t>
            </a:r>
          </a:p>
          <a:p>
            <a:r>
              <a:rPr lang="en-US" sz="1100" dirty="0" err="1"/>
              <a:t>agk</a:t>
            </a:r>
            <a:r>
              <a:rPr lang="en-US" sz="1100" dirty="0"/>
              <a:t>::</a:t>
            </a:r>
            <a:r>
              <a:rPr lang="en-US" sz="1100" dirty="0" err="1"/>
              <a:t>CreateText</a:t>
            </a:r>
            <a:r>
              <a:rPr lang="en-US" sz="1100" dirty="0"/>
              <a:t>(TEXT, ""); </a:t>
            </a:r>
          </a:p>
          <a:p>
            <a:endParaRPr lang="en-US" sz="1100" dirty="0"/>
          </a:p>
          <a:p>
            <a:r>
              <a:rPr lang="en-US" sz="1100" dirty="0"/>
              <a:t>// Set the size of the text object. </a:t>
            </a:r>
          </a:p>
          <a:p>
            <a:r>
              <a:rPr lang="en-US" sz="1100" dirty="0" err="1"/>
              <a:t>agk</a:t>
            </a:r>
            <a:r>
              <a:rPr lang="en-US" sz="1100" dirty="0"/>
              <a:t>::</a:t>
            </a:r>
            <a:r>
              <a:rPr lang="en-US" sz="1100" dirty="0" err="1"/>
              <a:t>SetTextSize</a:t>
            </a:r>
            <a:r>
              <a:rPr lang="en-US" sz="1100" dirty="0"/>
              <a:t>(TEXT, TEXT_SIZE); </a:t>
            </a:r>
          </a:p>
          <a:p>
            <a:endParaRPr lang="en-US" sz="1100" dirty="0"/>
          </a:p>
          <a:p>
            <a:r>
              <a:rPr lang="en-US" sz="1100" dirty="0"/>
              <a:t>// Set the alignment of the text object. </a:t>
            </a:r>
          </a:p>
          <a:p>
            <a:r>
              <a:rPr lang="en-US" sz="1100" dirty="0" err="1"/>
              <a:t>agk</a:t>
            </a:r>
            <a:r>
              <a:rPr lang="en-US" sz="1100" dirty="0"/>
              <a:t>::</a:t>
            </a:r>
            <a:r>
              <a:rPr lang="en-US" sz="1100" dirty="0" err="1"/>
              <a:t>SetTextAlignment</a:t>
            </a:r>
            <a:r>
              <a:rPr lang="en-US" sz="1100" dirty="0"/>
              <a:t>(TEXT, ALIGN_CENTER); </a:t>
            </a:r>
          </a:p>
          <a:p>
            <a:endParaRPr lang="en-US" sz="1100" dirty="0"/>
          </a:p>
          <a:p>
            <a:r>
              <a:rPr lang="en-US" sz="1100" dirty="0"/>
              <a:t>// Set the position of the text object. </a:t>
            </a:r>
          </a:p>
          <a:p>
            <a:r>
              <a:rPr lang="en-US" sz="1100" dirty="0" err="1"/>
              <a:t>agk</a:t>
            </a:r>
            <a:r>
              <a:rPr lang="en-US" sz="1100" dirty="0"/>
              <a:t>::</a:t>
            </a:r>
            <a:r>
              <a:rPr lang="en-US" sz="1100" dirty="0" err="1"/>
              <a:t>SetTextPosition</a:t>
            </a:r>
            <a:r>
              <a:rPr lang="en-US" sz="1100" dirty="0"/>
              <a:t>(TEXT, CENTER_X, CENTER_Y); </a:t>
            </a:r>
          </a:p>
          <a:p>
            <a:r>
              <a:rPr lang="en-US" sz="1100" dirty="0"/>
              <a:t>} </a:t>
            </a:r>
          </a:p>
          <a:p>
            <a:endParaRPr lang="en-US" sz="1100" dirty="0"/>
          </a:p>
          <a:p>
            <a:r>
              <a:rPr lang="en-US" sz="1100" dirty="0"/>
              <a:t>// Main loop, called every frame </a:t>
            </a:r>
          </a:p>
          <a:p>
            <a:r>
              <a:rPr lang="en-US" sz="1100" dirty="0"/>
              <a:t>void app::Loop ( void ) </a:t>
            </a:r>
          </a:p>
          <a:p>
            <a:r>
              <a:rPr lang="en-US" sz="1100" dirty="0"/>
              <a:t>{ </a:t>
            </a:r>
          </a:p>
          <a:p>
            <a:r>
              <a:rPr lang="en-US" sz="1100" dirty="0"/>
              <a:t>// Get the mouse coordinates. </a:t>
            </a:r>
          </a:p>
          <a:p>
            <a:r>
              <a:rPr lang="en-US" sz="1100" dirty="0"/>
              <a:t>float </a:t>
            </a:r>
            <a:r>
              <a:rPr lang="en-US" sz="1100" dirty="0" err="1"/>
              <a:t>mouseX</a:t>
            </a:r>
            <a:r>
              <a:rPr lang="en-US" sz="1100" dirty="0"/>
              <a:t> = </a:t>
            </a:r>
            <a:r>
              <a:rPr lang="en-US" sz="1100" dirty="0" err="1"/>
              <a:t>agk</a:t>
            </a:r>
            <a:r>
              <a:rPr lang="en-US" sz="1100" dirty="0"/>
              <a:t>::</a:t>
            </a:r>
            <a:r>
              <a:rPr lang="en-US" sz="1100" dirty="0" err="1"/>
              <a:t>GetRawMouseX</a:t>
            </a:r>
            <a:r>
              <a:rPr lang="en-US" sz="1100" dirty="0"/>
              <a:t>(); </a:t>
            </a:r>
          </a:p>
          <a:p>
            <a:r>
              <a:rPr lang="en-US" sz="1100" dirty="0"/>
              <a:t>float </a:t>
            </a:r>
            <a:r>
              <a:rPr lang="en-US" sz="1100" dirty="0" err="1"/>
              <a:t>mouseY</a:t>
            </a:r>
            <a:r>
              <a:rPr lang="en-US" sz="1100" dirty="0"/>
              <a:t> = </a:t>
            </a:r>
            <a:r>
              <a:rPr lang="en-US" sz="1100" dirty="0" err="1"/>
              <a:t>agk</a:t>
            </a:r>
            <a:r>
              <a:rPr lang="en-US" sz="1100" dirty="0"/>
              <a:t>::</a:t>
            </a:r>
            <a:r>
              <a:rPr lang="en-US" sz="1100" dirty="0" err="1"/>
              <a:t>GetRawMouseY</a:t>
            </a:r>
            <a:r>
              <a:rPr lang="en-US" sz="1100" dirty="0"/>
              <a:t>(); </a:t>
            </a:r>
          </a:p>
          <a:p>
            <a:endParaRPr lang="en-US" sz="1100" dirty="0"/>
          </a:p>
          <a:p>
            <a:r>
              <a:rPr lang="en-US" sz="1100" dirty="0"/>
              <a:t>// Determine if the mouse pointer has hit the text object. </a:t>
            </a:r>
          </a:p>
          <a:p>
            <a:r>
              <a:rPr lang="en-US" sz="1100" dirty="0"/>
              <a:t>if (</a:t>
            </a:r>
            <a:r>
              <a:rPr lang="en-US" sz="1100" dirty="0" err="1"/>
              <a:t>agk</a:t>
            </a:r>
            <a:r>
              <a:rPr lang="en-US" sz="1100" dirty="0"/>
              <a:t>::</a:t>
            </a:r>
            <a:r>
              <a:rPr lang="en-US" sz="1100" dirty="0" err="1"/>
              <a:t>GetTextHitTest</a:t>
            </a:r>
            <a:r>
              <a:rPr lang="en-US" sz="1100" dirty="0"/>
              <a:t>(TEXT, </a:t>
            </a:r>
            <a:r>
              <a:rPr lang="en-US" sz="1100" dirty="0" err="1"/>
              <a:t>mouseX</a:t>
            </a:r>
            <a:r>
              <a:rPr lang="en-US" sz="1100" dirty="0"/>
              <a:t>, </a:t>
            </a:r>
            <a:r>
              <a:rPr lang="en-US" sz="1100" dirty="0" err="1"/>
              <a:t>mouseY</a:t>
            </a:r>
            <a:r>
              <a:rPr lang="en-US" sz="1100" dirty="0"/>
              <a:t>)) </a:t>
            </a:r>
          </a:p>
          <a:p>
            <a:r>
              <a:rPr lang="en-US" sz="1100" dirty="0"/>
              <a:t>{ </a:t>
            </a:r>
          </a:p>
          <a:p>
            <a:r>
              <a:rPr lang="en-US" sz="1100" dirty="0" err="1"/>
              <a:t>agk</a:t>
            </a:r>
            <a:r>
              <a:rPr lang="en-US" sz="1100" dirty="0"/>
              <a:t>::</a:t>
            </a:r>
            <a:r>
              <a:rPr lang="en-US" sz="1100" dirty="0" err="1"/>
              <a:t>SetTextString</a:t>
            </a:r>
            <a:r>
              <a:rPr lang="en-US" sz="1100" dirty="0"/>
              <a:t>(TEXT, "Ouch! You hit me."); </a:t>
            </a:r>
          </a:p>
          <a:p>
            <a:r>
              <a:rPr lang="en-US" sz="1100" dirty="0"/>
              <a:t>} </a:t>
            </a:r>
          </a:p>
          <a:p>
            <a:r>
              <a:rPr lang="en-US" sz="1100" dirty="0"/>
              <a:t>else </a:t>
            </a:r>
          </a:p>
          <a:p>
            <a:r>
              <a:rPr lang="en-US" sz="1100" dirty="0"/>
              <a:t>{ </a:t>
            </a:r>
          </a:p>
          <a:p>
            <a:r>
              <a:rPr lang="en-US" sz="1100" dirty="0" err="1"/>
              <a:t>agk</a:t>
            </a:r>
            <a:r>
              <a:rPr lang="en-US" sz="1100" dirty="0"/>
              <a:t>::</a:t>
            </a:r>
            <a:r>
              <a:rPr lang="en-US" sz="1100" dirty="0" err="1"/>
              <a:t>SetTextString</a:t>
            </a:r>
            <a:r>
              <a:rPr lang="en-US" sz="1100" dirty="0"/>
              <a:t>(TEXT, "I am a text object."); </a:t>
            </a:r>
          </a:p>
          <a:p>
            <a:r>
              <a:rPr lang="en-US" sz="1100" dirty="0"/>
              <a:t>} </a:t>
            </a:r>
          </a:p>
          <a:p>
            <a:endParaRPr lang="en-US" sz="1100" dirty="0"/>
          </a:p>
          <a:p>
            <a:r>
              <a:rPr lang="en-US" sz="1100" dirty="0"/>
              <a:t>// Refresh the screen. </a:t>
            </a:r>
          </a:p>
          <a:p>
            <a:r>
              <a:rPr lang="en-US" sz="1100" dirty="0" err="1"/>
              <a:t>agk</a:t>
            </a:r>
            <a:r>
              <a:rPr lang="en-US" sz="1100" dirty="0"/>
              <a:t>::Sync(); </a:t>
            </a:r>
          </a:p>
          <a:p>
            <a:r>
              <a:rPr lang="en-US" sz="1100" dirty="0"/>
              <a:t>} </a:t>
            </a:r>
          </a:p>
          <a:p>
            <a:endParaRPr lang="en-US" sz="1100" dirty="0"/>
          </a:p>
          <a:p>
            <a:r>
              <a:rPr lang="en-US" sz="1100" dirty="0"/>
              <a:t>// Called when the app ends </a:t>
            </a:r>
          </a:p>
          <a:p>
            <a:r>
              <a:rPr lang="en-US" sz="1100" dirty="0"/>
              <a:t>void app::End ( void ) </a:t>
            </a:r>
          </a:p>
          <a:p>
            <a:r>
              <a:rPr lang="en-US" sz="1100" dirty="0"/>
              <a:t>{ </a:t>
            </a:r>
          </a:p>
          <a:p>
            <a:r>
              <a:rPr lang="en-US" sz="1100" dirty="0"/>
              <a:t>}</a:t>
            </a:r>
          </a:p>
        </p:txBody>
      </p:sp>
      <p:sp>
        <p:nvSpPr>
          <p:cNvPr id="5" name="Rectangle 4"/>
          <p:cNvSpPr/>
          <p:nvPr/>
        </p:nvSpPr>
        <p:spPr>
          <a:xfrm>
            <a:off x="4343400" y="381000"/>
            <a:ext cx="4572000" cy="5678479"/>
          </a:xfrm>
          <a:prstGeom prst="rect">
            <a:avLst/>
          </a:prstGeom>
        </p:spPr>
        <p:txBody>
          <a:bodyPr>
            <a:spAutoFit/>
          </a:bodyPr>
          <a:lstStyle/>
          <a:p>
            <a:endParaRPr lang="en-US" sz="1100" dirty="0"/>
          </a:p>
          <a:p>
            <a:r>
              <a:rPr lang="en-US" sz="1100" dirty="0"/>
              <a:t>// Set the alignment of the text object. </a:t>
            </a:r>
          </a:p>
          <a:p>
            <a:r>
              <a:rPr lang="en-US" sz="1100" dirty="0" err="1"/>
              <a:t>agk</a:t>
            </a:r>
            <a:r>
              <a:rPr lang="en-US" sz="1100" dirty="0"/>
              <a:t>::</a:t>
            </a:r>
            <a:r>
              <a:rPr lang="en-US" sz="1100" dirty="0" err="1"/>
              <a:t>SetTextAlignment</a:t>
            </a:r>
            <a:r>
              <a:rPr lang="en-US" sz="1100" dirty="0"/>
              <a:t>(TEXT, ALIGN_CENTER); </a:t>
            </a:r>
          </a:p>
          <a:p>
            <a:endParaRPr lang="en-US" sz="1100" dirty="0"/>
          </a:p>
          <a:p>
            <a:r>
              <a:rPr lang="en-US" sz="1100" dirty="0"/>
              <a:t>// Set the position of the text object. </a:t>
            </a:r>
          </a:p>
          <a:p>
            <a:r>
              <a:rPr lang="en-US" sz="1100" dirty="0" err="1"/>
              <a:t>agk</a:t>
            </a:r>
            <a:r>
              <a:rPr lang="en-US" sz="1100" dirty="0"/>
              <a:t>::</a:t>
            </a:r>
            <a:r>
              <a:rPr lang="en-US" sz="1100" dirty="0" err="1"/>
              <a:t>SetTextPosition</a:t>
            </a:r>
            <a:r>
              <a:rPr lang="en-US" sz="1100" dirty="0"/>
              <a:t>(TEXT, CENTER_X, CENTER_Y); </a:t>
            </a:r>
          </a:p>
          <a:p>
            <a:r>
              <a:rPr lang="en-US" sz="1100" dirty="0"/>
              <a:t>} </a:t>
            </a:r>
          </a:p>
          <a:p>
            <a:endParaRPr lang="en-US" sz="1100" dirty="0"/>
          </a:p>
          <a:p>
            <a:r>
              <a:rPr lang="en-US" sz="1100" dirty="0"/>
              <a:t>// Main loop, called every frame </a:t>
            </a:r>
          </a:p>
          <a:p>
            <a:r>
              <a:rPr lang="en-US" sz="1100" dirty="0"/>
              <a:t>void app::Loop ( void ) </a:t>
            </a:r>
          </a:p>
          <a:p>
            <a:r>
              <a:rPr lang="en-US" sz="1100" dirty="0"/>
              <a:t>{ </a:t>
            </a:r>
          </a:p>
          <a:p>
            <a:r>
              <a:rPr lang="en-US" sz="1100" dirty="0"/>
              <a:t>// Get the mouse coordinates. </a:t>
            </a:r>
          </a:p>
          <a:p>
            <a:r>
              <a:rPr lang="en-US" sz="1100" dirty="0"/>
              <a:t>float </a:t>
            </a:r>
            <a:r>
              <a:rPr lang="en-US" sz="1100" dirty="0" err="1"/>
              <a:t>mouseX</a:t>
            </a:r>
            <a:r>
              <a:rPr lang="en-US" sz="1100" dirty="0"/>
              <a:t> = </a:t>
            </a:r>
            <a:r>
              <a:rPr lang="en-US" sz="1100" dirty="0" err="1"/>
              <a:t>agk</a:t>
            </a:r>
            <a:r>
              <a:rPr lang="en-US" sz="1100" dirty="0"/>
              <a:t>::</a:t>
            </a:r>
            <a:r>
              <a:rPr lang="en-US" sz="1100" dirty="0" err="1"/>
              <a:t>GetRawMouseX</a:t>
            </a:r>
            <a:r>
              <a:rPr lang="en-US" sz="1100" dirty="0"/>
              <a:t>(); </a:t>
            </a:r>
          </a:p>
          <a:p>
            <a:r>
              <a:rPr lang="en-US" sz="1100" dirty="0"/>
              <a:t>float </a:t>
            </a:r>
            <a:r>
              <a:rPr lang="en-US" sz="1100" dirty="0" err="1"/>
              <a:t>mouseY</a:t>
            </a:r>
            <a:r>
              <a:rPr lang="en-US" sz="1100" dirty="0"/>
              <a:t> = </a:t>
            </a:r>
            <a:r>
              <a:rPr lang="en-US" sz="1100" dirty="0" err="1"/>
              <a:t>agk</a:t>
            </a:r>
            <a:r>
              <a:rPr lang="en-US" sz="1100" dirty="0"/>
              <a:t>::</a:t>
            </a:r>
            <a:r>
              <a:rPr lang="en-US" sz="1100" dirty="0" err="1"/>
              <a:t>GetRawMouseY</a:t>
            </a:r>
            <a:r>
              <a:rPr lang="en-US" sz="1100" dirty="0"/>
              <a:t>(); </a:t>
            </a:r>
          </a:p>
          <a:p>
            <a:endParaRPr lang="en-US" sz="1100" dirty="0"/>
          </a:p>
          <a:p>
            <a:r>
              <a:rPr lang="en-US" sz="1100" dirty="0"/>
              <a:t>// Determine if the mouse pointer has hit the text object. </a:t>
            </a:r>
          </a:p>
          <a:p>
            <a:r>
              <a:rPr lang="en-US" sz="1100" dirty="0"/>
              <a:t>if (</a:t>
            </a:r>
            <a:r>
              <a:rPr lang="en-US" sz="1100" dirty="0" err="1"/>
              <a:t>agk</a:t>
            </a:r>
            <a:r>
              <a:rPr lang="en-US" sz="1100" dirty="0"/>
              <a:t>::</a:t>
            </a:r>
            <a:r>
              <a:rPr lang="en-US" sz="1100" dirty="0" err="1"/>
              <a:t>GetTextHitTest</a:t>
            </a:r>
            <a:r>
              <a:rPr lang="en-US" sz="1100" dirty="0"/>
              <a:t>(TEXT, </a:t>
            </a:r>
            <a:r>
              <a:rPr lang="en-US" sz="1100" dirty="0" err="1"/>
              <a:t>mouseX</a:t>
            </a:r>
            <a:r>
              <a:rPr lang="en-US" sz="1100" dirty="0"/>
              <a:t>, </a:t>
            </a:r>
            <a:r>
              <a:rPr lang="en-US" sz="1100" dirty="0" err="1"/>
              <a:t>mouseY</a:t>
            </a:r>
            <a:r>
              <a:rPr lang="en-US" sz="1100" dirty="0"/>
              <a:t>)) </a:t>
            </a:r>
          </a:p>
          <a:p>
            <a:r>
              <a:rPr lang="en-US" sz="1100" dirty="0"/>
              <a:t>{ </a:t>
            </a:r>
          </a:p>
          <a:p>
            <a:r>
              <a:rPr lang="en-US" sz="1100" dirty="0" err="1"/>
              <a:t>agk</a:t>
            </a:r>
            <a:r>
              <a:rPr lang="en-US" sz="1100" dirty="0"/>
              <a:t>::</a:t>
            </a:r>
            <a:r>
              <a:rPr lang="en-US" sz="1100" dirty="0" err="1"/>
              <a:t>SetTextString</a:t>
            </a:r>
            <a:r>
              <a:rPr lang="en-US" sz="1100" dirty="0"/>
              <a:t>(TEXT, "Ouch! You hit me."); </a:t>
            </a:r>
          </a:p>
          <a:p>
            <a:r>
              <a:rPr lang="en-US" sz="1100" dirty="0"/>
              <a:t>} </a:t>
            </a:r>
          </a:p>
          <a:p>
            <a:r>
              <a:rPr lang="en-US" sz="1100" dirty="0"/>
              <a:t>else </a:t>
            </a:r>
          </a:p>
          <a:p>
            <a:r>
              <a:rPr lang="en-US" sz="1100" dirty="0"/>
              <a:t>{ </a:t>
            </a:r>
          </a:p>
          <a:p>
            <a:r>
              <a:rPr lang="en-US" sz="1100" dirty="0" err="1"/>
              <a:t>agk</a:t>
            </a:r>
            <a:r>
              <a:rPr lang="en-US" sz="1100" dirty="0"/>
              <a:t>::</a:t>
            </a:r>
            <a:r>
              <a:rPr lang="en-US" sz="1100" dirty="0" err="1"/>
              <a:t>SetTextString</a:t>
            </a:r>
            <a:r>
              <a:rPr lang="en-US" sz="1100" dirty="0"/>
              <a:t>(TEXT, "I am a text object."); </a:t>
            </a:r>
          </a:p>
          <a:p>
            <a:r>
              <a:rPr lang="en-US" sz="1100" dirty="0"/>
              <a:t>} </a:t>
            </a:r>
          </a:p>
          <a:p>
            <a:endParaRPr lang="en-US" sz="1100" dirty="0"/>
          </a:p>
          <a:p>
            <a:r>
              <a:rPr lang="en-US" sz="1100" dirty="0"/>
              <a:t>// Refresh the screen. </a:t>
            </a:r>
          </a:p>
          <a:p>
            <a:r>
              <a:rPr lang="en-US" sz="1100" dirty="0" err="1"/>
              <a:t>agk</a:t>
            </a:r>
            <a:r>
              <a:rPr lang="en-US" sz="1100" dirty="0"/>
              <a:t>::Sync(); </a:t>
            </a:r>
          </a:p>
          <a:p>
            <a:r>
              <a:rPr lang="en-US" sz="1100" dirty="0"/>
              <a:t>} </a:t>
            </a:r>
          </a:p>
          <a:p>
            <a:endParaRPr lang="en-US" sz="1100" dirty="0"/>
          </a:p>
          <a:p>
            <a:r>
              <a:rPr lang="en-US" sz="1100" dirty="0"/>
              <a:t>// Called when the app ends </a:t>
            </a:r>
          </a:p>
          <a:p>
            <a:r>
              <a:rPr lang="en-US" sz="1100" dirty="0"/>
              <a:t>void app::End ( void ) </a:t>
            </a:r>
          </a:p>
          <a:p>
            <a:r>
              <a:rPr lang="en-US" sz="1100" dirty="0"/>
              <a:t>{ </a:t>
            </a:r>
          </a:p>
          <a:p>
            <a:r>
              <a:rPr lang="en-US" sz="1100" dirty="0"/>
              <a:t>}</a:t>
            </a:r>
          </a:p>
        </p:txBody>
      </p:sp>
    </p:spTree>
    <p:extLst>
      <p:ext uri="{BB962C8B-B14F-4D97-AF65-F5344CB8AC3E}">
        <p14:creationId xmlns:p14="http://schemas.microsoft.com/office/powerpoint/2010/main" val="659614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rmAutofit/>
          </a:bodyPr>
          <a:lstStyle/>
          <a:p>
            <a:r>
              <a:rPr lang="en-US" dirty="0" smtClean="0"/>
              <a:t>Syllabus</a:t>
            </a:r>
            <a:endParaRPr lang="en-US" dirty="0"/>
          </a:p>
        </p:txBody>
      </p:sp>
      <p:sp>
        <p:nvSpPr>
          <p:cNvPr id="1025" name="Rectangle 1"/>
          <p:cNvSpPr>
            <a:spLocks noChangeArrowheads="1"/>
          </p:cNvSpPr>
          <p:nvPr/>
        </p:nvSpPr>
        <p:spPr bwMode="auto">
          <a:xfrm>
            <a:off x="457200" y="1143000"/>
            <a:ext cx="79248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1) First program and introduction to data types and control structures with applications for games learning how to use the programming environment Mar 25-27</a:t>
            </a:r>
            <a:endParaRPr kumimoji="0" lang="en-US"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2) Objects, encapsulation, abstract data types, data protection and scope April 1-3</a:t>
            </a:r>
            <a:endParaRPr kumimoji="0" lang="en-US"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lvl="0" eaLnBrk="0" fontAlgn="base" hangingPunct="0">
              <a:spcBef>
                <a:spcPct val="0"/>
              </a:spcBef>
              <a:spcAft>
                <a:spcPct val="0"/>
              </a:spcAft>
            </a:pP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3) Basic data structures and how to use them, opening files and performing operations on files –</a:t>
            </a:r>
            <a:r>
              <a:rPr kumimoji="0" lang="en-US" sz="1400" b="1" i="0" u="none" strike="noStrike" cap="none" normalizeH="0" baseline="0" dirty="0" smtClean="0">
                <a:ln>
                  <a:noFill/>
                </a:ln>
                <a:solidFill>
                  <a:srgbClr val="222222"/>
                </a:solidFill>
                <a:effectLst/>
                <a:latin typeface="Verdana" pitchFamily="34" charset="0"/>
                <a:ea typeface="Verdana" pitchFamily="34" charset="0"/>
                <a:cs typeface="Verdana" pitchFamily="34" charset="0"/>
              </a:rPr>
              <a:t> </a:t>
            </a:r>
            <a:r>
              <a:rPr lang="en-US" sz="1400" dirty="0" smtClean="0">
                <a:solidFill>
                  <a:srgbClr val="222222"/>
                </a:solidFill>
                <a:latin typeface="Verdana" pitchFamily="34" charset="0"/>
                <a:ea typeface="Verdana" pitchFamily="34" charset="0"/>
                <a:cs typeface="Verdana" pitchFamily="34" charset="0"/>
              </a:rPr>
              <a:t>April 8-10</a:t>
            </a:r>
            <a:endParaRPr kumimoji="0" lang="en-US" sz="1400" b="1" i="0" u="none" strike="noStrike" cap="none" normalizeH="0" baseline="0" dirty="0" smtClean="0">
              <a:ln>
                <a:noFill/>
              </a:ln>
              <a:solidFill>
                <a:srgbClr val="222222"/>
              </a:solidFill>
              <a:effectLst/>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4) Algorithms on data structures, algorithms for specific tasks, simple AI and planning type algorithms, game AI algorithms April 15-17</a:t>
            </a:r>
          </a:p>
          <a:p>
            <a:pPr eaLnBrk="0" fontAlgn="base" hangingPunct="0">
              <a:spcBef>
                <a:spcPct val="0"/>
              </a:spcBef>
              <a:spcAft>
                <a:spcPct val="0"/>
              </a:spcAft>
            </a:pPr>
            <a:r>
              <a:rPr lang="en-US" sz="1400" u="sng" dirty="0" smtClean="0">
                <a:solidFill>
                  <a:srgbClr val="222222"/>
                </a:solidFill>
                <a:latin typeface="Verdana" pitchFamily="34" charset="0"/>
                <a:ea typeface="Verdana" pitchFamily="34" charset="0"/>
                <a:cs typeface="Verdana" pitchFamily="34" charset="0"/>
              </a:rPr>
              <a:t>Project 1 Due – April 17</a:t>
            </a:r>
          </a:p>
          <a:p>
            <a:pPr eaLnBrk="0" fontAlgn="base" hangingPunct="0">
              <a:spcBef>
                <a:spcPct val="0"/>
              </a:spcBef>
              <a:spcAft>
                <a:spcPct val="0"/>
              </a:spcAft>
            </a:pPr>
            <a:r>
              <a:rPr kumimoji="0" lang="en-US" sz="1400" b="0" i="0" strike="noStrike" cap="none" normalizeH="0" baseline="0" dirty="0" smtClean="0">
                <a:ln>
                  <a:noFill/>
                </a:ln>
                <a:solidFill>
                  <a:srgbClr val="222222"/>
                </a:solidFill>
                <a:effectLst/>
                <a:latin typeface="Verdana" pitchFamily="34" charset="0"/>
                <a:ea typeface="Verdana" pitchFamily="34" charset="0"/>
                <a:cs typeface="Verdana" pitchFamily="34" charset="0"/>
              </a:rPr>
              <a:t>5) More AI: search, heuristics, optimization, decision trees, supervised/unsupervised learning </a:t>
            </a:r>
            <a:r>
              <a:rPr lang="en-US" sz="1400" dirty="0" smtClean="0">
                <a:solidFill>
                  <a:srgbClr val="222222"/>
                </a:solidFill>
                <a:latin typeface="Verdana" pitchFamily="34" charset="0"/>
                <a:ea typeface="Verdana" pitchFamily="34" charset="0"/>
                <a:cs typeface="Verdana" pitchFamily="34" charset="0"/>
              </a:rPr>
              <a:t>– April 22-24</a:t>
            </a:r>
            <a:endParaRPr kumimoji="0" lang="en-US" sz="1400" b="0" i="0"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lvl="0" eaLnBrk="0" fontAlgn="base" hangingPunct="0">
              <a:spcBef>
                <a:spcPct val="0"/>
              </a:spcBef>
              <a:spcAft>
                <a:spcPct val="0"/>
              </a:spcAft>
            </a:pP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6) Game</a:t>
            </a:r>
            <a:r>
              <a:rPr kumimoji="0" lang="en-US" sz="1400" b="0" i="0" u="none" strike="noStrike" cap="none" normalizeH="0" dirty="0" smtClean="0">
                <a:ln>
                  <a:noFill/>
                </a:ln>
                <a:solidFill>
                  <a:srgbClr val="222222"/>
                </a:solidFill>
                <a:effectLst/>
                <a:latin typeface="Verdana" pitchFamily="34" charset="0"/>
                <a:ea typeface="Verdana" pitchFamily="34" charset="0"/>
                <a:cs typeface="Verdana" pitchFamily="34" charset="0"/>
              </a:rPr>
              <a:t> API and/or </a:t>
            </a:r>
            <a:r>
              <a:rPr lang="en-US" sz="1400" dirty="0" smtClean="0">
                <a:solidFill>
                  <a:srgbClr val="222222"/>
                </a:solidFill>
                <a:latin typeface="Verdana" pitchFamily="34" charset="0"/>
                <a:ea typeface="Verdana" pitchFamily="34" charset="0"/>
                <a:cs typeface="Verdana" pitchFamily="34" charset="0"/>
              </a:rPr>
              <a:t>e</a:t>
            </a: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vent-oriented programming, model view controller, map reduce filter </a:t>
            </a:r>
            <a:r>
              <a:rPr lang="en-US" sz="1400" dirty="0" smtClean="0">
                <a:solidFill>
                  <a:srgbClr val="222222"/>
                </a:solidFill>
                <a:latin typeface="Verdana" pitchFamily="34" charset="0"/>
                <a:ea typeface="Verdana" pitchFamily="34" charset="0"/>
                <a:cs typeface="Verdana" pitchFamily="34" charset="0"/>
              </a:rPr>
              <a:t>– April 29, May 1</a:t>
            </a:r>
            <a:endPar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endParaRPr>
          </a:p>
          <a:p>
            <a:pPr lvl="0" eaLnBrk="0" fontAlgn="base" hangingPunct="0">
              <a:spcBef>
                <a:spcPct val="0"/>
              </a:spcBef>
              <a:spcAft>
                <a:spcPct val="0"/>
              </a:spcAft>
            </a:pP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7) Basic threads models and some simple databases </a:t>
            </a:r>
            <a:r>
              <a:rPr lang="en-US" sz="1400" dirty="0" err="1" smtClean="0">
                <a:solidFill>
                  <a:srgbClr val="222222"/>
                </a:solidFill>
                <a:latin typeface="Verdana" pitchFamily="34" charset="0"/>
                <a:ea typeface="Verdana" pitchFamily="34" charset="0"/>
                <a:cs typeface="Verdana" pitchFamily="34" charset="0"/>
              </a:rPr>
              <a:t>SQLite</a:t>
            </a:r>
            <a:r>
              <a:rPr lang="en-US" sz="1400" dirty="0" smtClean="0">
                <a:solidFill>
                  <a:srgbClr val="222222"/>
                </a:solidFill>
                <a:latin typeface="Verdana" pitchFamily="34" charset="0"/>
                <a:ea typeface="Verdana" pitchFamily="34" charset="0"/>
                <a:cs typeface="Verdana" pitchFamily="34" charset="0"/>
              </a:rPr>
              <a:t> May 6-8</a:t>
            </a:r>
            <a:endParaRPr kumimoji="0" lang="en-US" sz="1400" b="0" i="0"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lvl="0" eaLnBrk="0" fontAlgn="base" hangingPunct="0">
              <a:spcBef>
                <a:spcPct val="0"/>
              </a:spcBef>
              <a:spcAft>
                <a:spcPct val="0"/>
              </a:spcAft>
            </a:pP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8) Graphics programming, </a:t>
            </a:r>
            <a:r>
              <a:rPr kumimoji="0" lang="en-US" sz="1400" b="0" i="0" u="none" strike="noStrike" cap="none" normalizeH="0" baseline="0" dirty="0" err="1" smtClean="0">
                <a:ln>
                  <a:noFill/>
                </a:ln>
                <a:solidFill>
                  <a:srgbClr val="222222"/>
                </a:solidFill>
                <a:effectLst/>
                <a:latin typeface="Verdana" pitchFamily="34" charset="0"/>
                <a:ea typeface="Verdana" pitchFamily="34" charset="0"/>
                <a:cs typeface="Verdana" pitchFamily="34" charset="0"/>
              </a:rPr>
              <a:t>shaders</a:t>
            </a: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 textures, 3D models and rotations </a:t>
            </a:r>
            <a:r>
              <a:rPr lang="en-US" sz="1400" dirty="0" smtClean="0">
                <a:solidFill>
                  <a:srgbClr val="222222"/>
                </a:solidFill>
                <a:latin typeface="Verdana" pitchFamily="34" charset="0"/>
                <a:ea typeface="Verdana" pitchFamily="34" charset="0"/>
                <a:cs typeface="Verdana" pitchFamily="34" charset="0"/>
              </a:rPr>
              <a:t>May 13-15</a:t>
            </a:r>
            <a:endParaRPr kumimoji="0" lang="en-US"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eaLnBrk="0" fontAlgn="base" hangingPunct="0">
              <a:spcBef>
                <a:spcPct val="0"/>
              </a:spcBef>
              <a:spcAft>
                <a:spcPct val="0"/>
              </a:spcAft>
            </a:pPr>
            <a:r>
              <a:rPr lang="en-US" sz="1400" u="sng" dirty="0" smtClean="0">
                <a:solidFill>
                  <a:srgbClr val="222222"/>
                </a:solidFill>
                <a:latin typeface="Verdana" pitchFamily="34" charset="0"/>
                <a:ea typeface="Verdana" pitchFamily="34" charset="0"/>
                <a:cs typeface="Verdana" pitchFamily="34" charset="0"/>
              </a:rPr>
              <a:t>Project 2 Due May 15</a:t>
            </a:r>
            <a:endParaRPr lang="en-US" sz="1400" u="sng" dirty="0" smtClean="0">
              <a:latin typeface="Verdana" pitchFamily="34" charset="0"/>
              <a:ea typeface="Verdana" pitchFamily="34" charset="0"/>
              <a:cs typeface="Verdana" pitchFamily="34" charset="0"/>
            </a:endParaRPr>
          </a:p>
          <a:p>
            <a:pPr lvl="0" eaLnBrk="0" fontAlgn="base" hangingPunct="0">
              <a:spcBef>
                <a:spcPct val="0"/>
              </a:spcBef>
              <a:spcAft>
                <a:spcPct val="0"/>
              </a:spcAft>
            </a:pPr>
            <a:r>
              <a:rPr lang="en-US" sz="1400" dirty="0" smtClean="0">
                <a:solidFill>
                  <a:srgbClr val="222222"/>
                </a:solidFill>
                <a:latin typeface="Verdana" pitchFamily="34" charset="0"/>
                <a:ea typeface="Verdana" pitchFamily="34" charset="0"/>
                <a:cs typeface="Verdana" pitchFamily="34" charset="0"/>
              </a:rPr>
              <a:t>9</a:t>
            </a: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 How to download an API and learn how to use functions in that API, Windows Foundation Classes </a:t>
            </a:r>
            <a:r>
              <a:rPr lang="en-US" sz="1400" dirty="0" smtClean="0">
                <a:solidFill>
                  <a:srgbClr val="222222"/>
                </a:solidFill>
                <a:latin typeface="Verdana" pitchFamily="34" charset="0"/>
                <a:ea typeface="Verdana" pitchFamily="34" charset="0"/>
                <a:cs typeface="Verdana" pitchFamily="34" charset="0"/>
              </a:rPr>
              <a:t>May 20-22</a:t>
            </a:r>
            <a:endPar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endParaRPr>
          </a:p>
          <a:p>
            <a:pPr lvl="0" eaLnBrk="0" fontAlgn="base" hangingPunct="0">
              <a:spcBef>
                <a:spcPct val="0"/>
              </a:spcBef>
              <a:spcAft>
                <a:spcPct val="0"/>
              </a:spcAft>
            </a:pPr>
            <a:r>
              <a:rPr lang="en-US" sz="1400" dirty="0" smtClean="0">
                <a:solidFill>
                  <a:srgbClr val="222222"/>
                </a:solidFill>
                <a:latin typeface="Verdana" pitchFamily="34" charset="0"/>
                <a:ea typeface="Verdana" pitchFamily="34" charset="0"/>
                <a:cs typeface="Verdana" pitchFamily="34" charset="0"/>
              </a:rPr>
              <a:t>10</a:t>
            </a: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 Designing and implementing a simple game in C</a:t>
            </a:r>
            <a:r>
              <a:rPr lang="en-US" sz="1400" dirty="0" smtClean="0">
                <a:solidFill>
                  <a:srgbClr val="222222"/>
                </a:solidFill>
                <a:latin typeface="Verdana" pitchFamily="34" charset="0"/>
                <a:ea typeface="Verdana" pitchFamily="34" charset="0"/>
                <a:cs typeface="Verdana" pitchFamily="34" charset="0"/>
              </a:rPr>
              <a:t>++ May 27-29</a:t>
            </a:r>
            <a:endParaRPr kumimoji="0" lang="en-US"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a:p>
            <a:pPr lvl="0" eaLnBrk="0" fontAlgn="base" hangingPunct="0">
              <a:spcBef>
                <a:spcPct val="0"/>
              </a:spcBef>
              <a:spcAft>
                <a:spcPct val="0"/>
              </a:spcAft>
            </a:pPr>
            <a:r>
              <a:rPr lang="en-US" sz="1400" dirty="0" smtClean="0">
                <a:solidFill>
                  <a:srgbClr val="222222"/>
                </a:solidFill>
                <a:latin typeface="Verdana" pitchFamily="34" charset="0"/>
                <a:ea typeface="Verdana" pitchFamily="34" charset="0"/>
                <a:cs typeface="Verdana" pitchFamily="34" charset="0"/>
              </a:rPr>
              <a:t>11</a:t>
            </a: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 Selected topics – Gesture</a:t>
            </a:r>
            <a:r>
              <a:rPr kumimoji="0" lang="en-US" sz="1400" b="0" i="0" u="none" strike="noStrike" cap="none" normalizeH="0" dirty="0" smtClean="0">
                <a:ln>
                  <a:noFill/>
                </a:ln>
                <a:solidFill>
                  <a:srgbClr val="222222"/>
                </a:solidFill>
                <a:effectLst/>
                <a:latin typeface="Verdana" pitchFamily="34" charset="0"/>
                <a:ea typeface="Verdana" pitchFamily="34" charset="0"/>
                <a:cs typeface="Verdana" pitchFamily="34" charset="0"/>
              </a:rPr>
              <a:t> recognition &amp;</a:t>
            </a: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 depth controllers like the Microsoft </a:t>
            </a:r>
            <a:r>
              <a:rPr kumimoji="0" lang="en-US" sz="1400" b="0" i="0" u="none" strike="noStrike" cap="none" normalizeH="0" baseline="0" dirty="0" err="1" smtClean="0">
                <a:ln>
                  <a:noFill/>
                </a:ln>
                <a:solidFill>
                  <a:srgbClr val="222222"/>
                </a:solidFill>
                <a:effectLst/>
                <a:latin typeface="Verdana" pitchFamily="34" charset="0"/>
                <a:ea typeface="Verdana" pitchFamily="34" charset="0"/>
                <a:cs typeface="Verdana" pitchFamily="34" charset="0"/>
              </a:rPr>
              <a:t>Kinect</a:t>
            </a:r>
            <a:r>
              <a:rPr lang="en-US" sz="1400" dirty="0" smtClean="0">
                <a:solidFill>
                  <a:srgbClr val="222222"/>
                </a:solidFill>
                <a:latin typeface="Verdana" pitchFamily="34" charset="0"/>
                <a:ea typeface="Verdana" pitchFamily="34" charset="0"/>
                <a:cs typeface="Verdana" pitchFamily="34" charset="0"/>
              </a:rPr>
              <a:t>, Network Programming &amp; TCP/IP, OSC June 3-5</a:t>
            </a:r>
            <a:endPar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endParaRPr>
          </a:p>
          <a:p>
            <a:pPr lvl="0" eaLnBrk="0" fontAlgn="base" hangingPunct="0">
              <a:spcBef>
                <a:spcPct val="0"/>
              </a:spcBef>
              <a:spcAft>
                <a:spcPct val="0"/>
              </a:spcAft>
            </a:pP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12</a:t>
            </a:r>
            <a:r>
              <a:rPr lang="en-US" sz="1400" dirty="0" smtClean="0">
                <a:solidFill>
                  <a:srgbClr val="222222"/>
                </a:solidFill>
                <a:latin typeface="Verdana" pitchFamily="34" charset="0"/>
                <a:ea typeface="Verdana" pitchFamily="34" charset="0"/>
                <a:cs typeface="Verdana" pitchFamily="34" charset="0"/>
              </a:rPr>
              <a:t>) Working on student projects </a:t>
            </a:r>
            <a:r>
              <a:rPr kumimoji="0" lang="en-US" sz="1400" b="0" i="0" u="none" strike="noStrike" cap="none" normalizeH="0" baseline="0" dirty="0" smtClean="0">
                <a:ln>
                  <a:noFill/>
                </a:ln>
                <a:solidFill>
                  <a:srgbClr val="222222"/>
                </a:solidFill>
                <a:effectLst/>
                <a:latin typeface="Verdana" pitchFamily="34" charset="0"/>
                <a:ea typeface="Verdana" pitchFamily="34" charset="0"/>
                <a:cs typeface="Verdana" pitchFamily="34" charset="0"/>
              </a:rPr>
              <a:t>- </a:t>
            </a:r>
            <a:r>
              <a:rPr lang="en-US" sz="1400" dirty="0" smtClean="0">
                <a:solidFill>
                  <a:srgbClr val="222222"/>
                </a:solidFill>
                <a:latin typeface="Verdana" pitchFamily="34" charset="0"/>
                <a:ea typeface="Verdana" pitchFamily="34" charset="0"/>
                <a:cs typeface="Verdana" pitchFamily="34" charset="0"/>
              </a:rPr>
              <a:t>June 10-12</a:t>
            </a:r>
          </a:p>
          <a:p>
            <a:pPr eaLnBrk="0" fontAlgn="base" hangingPunct="0">
              <a:spcBef>
                <a:spcPct val="0"/>
              </a:spcBef>
              <a:spcAft>
                <a:spcPct val="0"/>
              </a:spcAft>
            </a:pPr>
            <a:r>
              <a:rPr lang="en-US" sz="1400" u="sng" dirty="0" smtClean="0">
                <a:solidFill>
                  <a:srgbClr val="222222"/>
                </a:solidFill>
                <a:latin typeface="Verdana" pitchFamily="34" charset="0"/>
                <a:ea typeface="Verdana" pitchFamily="34" charset="0"/>
                <a:cs typeface="Verdana" pitchFamily="34" charset="0"/>
              </a:rPr>
              <a:t>Final project presentations Project 3/Final Project Due June 12</a:t>
            </a:r>
            <a:endParaRPr kumimoji="0" lang="en-US" sz="1400" b="0" i="0" u="none" strike="noStrike" cap="none" normalizeH="0" baseline="0" dirty="0" smtClean="0">
              <a:ln>
                <a:noFill/>
              </a:ln>
              <a:solidFill>
                <a:schemeClr val="tx1"/>
              </a:solidFill>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0846583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60500" y="0"/>
            <a:ext cx="6211890" cy="6858000"/>
          </a:xfrm>
          <a:prstGeom prst="rect">
            <a:avLst/>
          </a:prstGeom>
        </p:spPr>
      </p:pic>
    </p:spTree>
    <p:extLst>
      <p:ext uri="{BB962C8B-B14F-4D97-AF65-F5344CB8AC3E}">
        <p14:creationId xmlns:p14="http://schemas.microsoft.com/office/powerpoint/2010/main" val="2635728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0" y="1460500"/>
            <a:ext cx="7607300" cy="3937000"/>
          </a:xfrm>
          <a:prstGeom prst="rect">
            <a:avLst/>
          </a:prstGeom>
        </p:spPr>
      </p:pic>
    </p:spTree>
    <p:extLst>
      <p:ext uri="{BB962C8B-B14F-4D97-AF65-F5344CB8AC3E}">
        <p14:creationId xmlns:p14="http://schemas.microsoft.com/office/powerpoint/2010/main" val="477308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53" y="0"/>
            <a:ext cx="4572000" cy="15050285"/>
          </a:xfrm>
          <a:prstGeom prst="rect">
            <a:avLst/>
          </a:prstGeom>
        </p:spPr>
        <p:txBody>
          <a:bodyPr>
            <a:spAutoFit/>
          </a:bodyPr>
          <a:lstStyle/>
          <a:p>
            <a:r>
              <a:rPr lang="en-US" sz="1200" dirty="0" smtClean="0"/>
              <a:t>/</a:t>
            </a:r>
            <a:r>
              <a:rPr lang="en-US" sz="1200" dirty="0"/>
              <a:t>/ This program demonstrates how sprite </a:t>
            </a:r>
          </a:p>
          <a:p>
            <a:r>
              <a:rPr lang="en-US" sz="1200" dirty="0"/>
              <a:t>// collisions can be detected. </a:t>
            </a:r>
          </a:p>
          <a:p>
            <a:r>
              <a:rPr lang="en-US" sz="1200" dirty="0"/>
              <a:t>// Includes, namespace and prototypes </a:t>
            </a:r>
          </a:p>
          <a:p>
            <a:r>
              <a:rPr lang="en-US" sz="1200" dirty="0"/>
              <a:t>#include "</a:t>
            </a:r>
            <a:r>
              <a:rPr lang="en-US" sz="1200" dirty="0" err="1"/>
              <a:t>template.h</a:t>
            </a:r>
            <a:r>
              <a:rPr lang="en-US" sz="1200" dirty="0"/>
              <a:t>" </a:t>
            </a:r>
          </a:p>
          <a:p>
            <a:r>
              <a:rPr lang="en-US" sz="1200" dirty="0"/>
              <a:t>using namespace AGK; </a:t>
            </a:r>
          </a:p>
          <a:p>
            <a:r>
              <a:rPr lang="en-US" sz="1200" dirty="0"/>
              <a:t>app App; </a:t>
            </a:r>
          </a:p>
          <a:p>
            <a:r>
              <a:rPr lang="en-US" sz="1200" dirty="0"/>
              <a:t>// Constants for the screen resolution </a:t>
            </a:r>
          </a:p>
          <a:p>
            <a:r>
              <a:rPr lang="en-US" sz="1200" dirty="0" err="1"/>
              <a:t>const</a:t>
            </a:r>
            <a:r>
              <a:rPr lang="en-US" sz="1200" dirty="0"/>
              <a:t> </a:t>
            </a:r>
            <a:r>
              <a:rPr lang="en-US" sz="1200" dirty="0" err="1"/>
              <a:t>int</a:t>
            </a:r>
            <a:r>
              <a:rPr lang="en-US" sz="1200" dirty="0"/>
              <a:t> SCREEN_WIDTH = 640; </a:t>
            </a:r>
          </a:p>
          <a:p>
            <a:r>
              <a:rPr lang="en-US" sz="1200" dirty="0" err="1"/>
              <a:t>const</a:t>
            </a:r>
            <a:r>
              <a:rPr lang="en-US" sz="1200" dirty="0"/>
              <a:t> </a:t>
            </a:r>
            <a:r>
              <a:rPr lang="en-US" sz="1200" dirty="0" err="1"/>
              <a:t>int</a:t>
            </a:r>
            <a:r>
              <a:rPr lang="en-US" sz="1200" dirty="0"/>
              <a:t> SCREEN_HEIGHT = 480; </a:t>
            </a:r>
          </a:p>
          <a:p>
            <a:r>
              <a:rPr lang="en-US" sz="1200" dirty="0"/>
              <a:t>// Constant for the image index numbers. </a:t>
            </a:r>
          </a:p>
          <a:p>
            <a:r>
              <a:rPr lang="en-US" sz="1200" dirty="0" err="1"/>
              <a:t>const</a:t>
            </a:r>
            <a:r>
              <a:rPr lang="en-US" sz="1200" dirty="0"/>
              <a:t> </a:t>
            </a:r>
            <a:r>
              <a:rPr lang="en-US" sz="1200" dirty="0" err="1"/>
              <a:t>int</a:t>
            </a:r>
            <a:r>
              <a:rPr lang="en-US" sz="1200" dirty="0"/>
              <a:t> BALL1_IMAGE = 1; </a:t>
            </a:r>
          </a:p>
          <a:p>
            <a:r>
              <a:rPr lang="en-US" sz="1200" dirty="0" err="1"/>
              <a:t>const</a:t>
            </a:r>
            <a:r>
              <a:rPr lang="en-US" sz="1200" dirty="0"/>
              <a:t> </a:t>
            </a:r>
            <a:r>
              <a:rPr lang="en-US" sz="1200" dirty="0" err="1"/>
              <a:t>int</a:t>
            </a:r>
            <a:r>
              <a:rPr lang="en-US" sz="1200" dirty="0"/>
              <a:t> BALL2_IMAGE = 2; </a:t>
            </a:r>
          </a:p>
          <a:p>
            <a:r>
              <a:rPr lang="en-US" sz="1200" dirty="0"/>
              <a:t>// Constant for the sprite index numbers. </a:t>
            </a:r>
          </a:p>
          <a:p>
            <a:r>
              <a:rPr lang="en-US" sz="1200" dirty="0" err="1"/>
              <a:t>const</a:t>
            </a:r>
            <a:r>
              <a:rPr lang="en-US" sz="1200" dirty="0"/>
              <a:t> </a:t>
            </a:r>
            <a:r>
              <a:rPr lang="en-US" sz="1200" dirty="0" err="1"/>
              <a:t>int</a:t>
            </a:r>
            <a:r>
              <a:rPr lang="en-US" sz="1200" dirty="0"/>
              <a:t> BALL1_SPRITE = 1; </a:t>
            </a:r>
          </a:p>
          <a:p>
            <a:r>
              <a:rPr lang="en-US" sz="1200" dirty="0" err="1"/>
              <a:t>const</a:t>
            </a:r>
            <a:r>
              <a:rPr lang="en-US" sz="1200" dirty="0"/>
              <a:t> </a:t>
            </a:r>
            <a:r>
              <a:rPr lang="en-US" sz="1200" dirty="0" err="1"/>
              <a:t>int</a:t>
            </a:r>
            <a:r>
              <a:rPr lang="en-US" sz="1200" dirty="0"/>
              <a:t> BALL2_SPRITE = 2; </a:t>
            </a:r>
          </a:p>
          <a:p>
            <a:r>
              <a:rPr lang="en-US" sz="1200" dirty="0"/>
              <a:t>// Constant for ball 1's initial X position. </a:t>
            </a:r>
          </a:p>
          <a:p>
            <a:r>
              <a:rPr lang="en-US" sz="1200" dirty="0" err="1"/>
              <a:t>const</a:t>
            </a:r>
            <a:r>
              <a:rPr lang="en-US" sz="1200" dirty="0"/>
              <a:t> float BALL1_X = 0; </a:t>
            </a:r>
          </a:p>
          <a:p>
            <a:r>
              <a:rPr lang="en-US" sz="1200" dirty="0"/>
              <a:t>// Constant for ball 2's initial Y position. </a:t>
            </a:r>
          </a:p>
          <a:p>
            <a:r>
              <a:rPr lang="en-US" sz="1200" dirty="0" err="1"/>
              <a:t>const</a:t>
            </a:r>
            <a:r>
              <a:rPr lang="en-US" sz="1200" dirty="0"/>
              <a:t> float BALL2_X = 511; </a:t>
            </a:r>
          </a:p>
          <a:p>
            <a:r>
              <a:rPr lang="en-US" sz="1200" dirty="0"/>
              <a:t>// Constant for the Y position of both sprites. </a:t>
            </a:r>
          </a:p>
          <a:p>
            <a:r>
              <a:rPr lang="en-US" sz="1200" dirty="0" err="1"/>
              <a:t>const</a:t>
            </a:r>
            <a:r>
              <a:rPr lang="en-US" sz="1200" dirty="0"/>
              <a:t> float BALL_Y = 175; </a:t>
            </a:r>
          </a:p>
          <a:p>
            <a:r>
              <a:rPr lang="en-US" sz="1200" dirty="0"/>
              <a:t>// Constant for the distance to move each frame. </a:t>
            </a:r>
          </a:p>
          <a:p>
            <a:r>
              <a:rPr lang="en-US" sz="1200" dirty="0" err="1"/>
              <a:t>const</a:t>
            </a:r>
            <a:r>
              <a:rPr lang="en-US" sz="1200" dirty="0"/>
              <a:t> float DISTANCE = 1; </a:t>
            </a:r>
          </a:p>
          <a:p>
            <a:endParaRPr lang="en-US" sz="1200" dirty="0"/>
          </a:p>
          <a:p>
            <a:r>
              <a:rPr lang="en-US" sz="1200" dirty="0"/>
              <a:t>// Begin app, called once at the start </a:t>
            </a:r>
          </a:p>
          <a:p>
            <a:r>
              <a:rPr lang="en-US" sz="1200" dirty="0"/>
              <a:t>void app::Begin( void ) </a:t>
            </a:r>
          </a:p>
          <a:p>
            <a:r>
              <a:rPr lang="en-US" sz="1200" dirty="0"/>
              <a:t>{ </a:t>
            </a:r>
          </a:p>
          <a:p>
            <a:r>
              <a:rPr lang="en-US" sz="1200" dirty="0"/>
              <a:t>// Set the virtual resolution. </a:t>
            </a:r>
          </a:p>
          <a:p>
            <a:r>
              <a:rPr lang="en-US" sz="1200" dirty="0" err="1"/>
              <a:t>agk</a:t>
            </a:r>
            <a:r>
              <a:rPr lang="en-US" sz="1200" dirty="0"/>
              <a:t>::</a:t>
            </a:r>
            <a:r>
              <a:rPr lang="en-US" sz="1200" dirty="0" err="1"/>
              <a:t>SetVirtualResolution</a:t>
            </a:r>
            <a:r>
              <a:rPr lang="en-US" sz="1200" dirty="0"/>
              <a:t>(SCREEN_WIDTH, SCREEN_HEIGHT); </a:t>
            </a:r>
          </a:p>
          <a:p>
            <a:endParaRPr lang="en-US" sz="1200" dirty="0"/>
          </a:p>
          <a:p>
            <a:r>
              <a:rPr lang="en-US" sz="1200" dirty="0"/>
              <a:t>// Set the window title. </a:t>
            </a:r>
          </a:p>
          <a:p>
            <a:r>
              <a:rPr lang="en-US" sz="1200" dirty="0" err="1"/>
              <a:t>agk</a:t>
            </a:r>
            <a:r>
              <a:rPr lang="en-US" sz="1200" dirty="0"/>
              <a:t>::</a:t>
            </a:r>
            <a:r>
              <a:rPr lang="en-US" sz="1200" dirty="0" err="1"/>
              <a:t>SetWindowTitle</a:t>
            </a:r>
            <a:r>
              <a:rPr lang="en-US" sz="1200" dirty="0"/>
              <a:t>("Sprite Collision"); </a:t>
            </a:r>
          </a:p>
          <a:p>
            <a:endParaRPr lang="en-US" sz="1200" dirty="0"/>
          </a:p>
          <a:p>
            <a:r>
              <a:rPr lang="en-US" sz="1200" dirty="0"/>
              <a:t>// Load the images. </a:t>
            </a:r>
          </a:p>
          <a:p>
            <a:r>
              <a:rPr lang="en-US" sz="1200" dirty="0" err="1"/>
              <a:t>agk</a:t>
            </a:r>
            <a:r>
              <a:rPr lang="en-US" sz="1200" dirty="0"/>
              <a:t>::</a:t>
            </a:r>
            <a:r>
              <a:rPr lang="en-US" sz="1200" dirty="0" err="1"/>
              <a:t>LoadImage</a:t>
            </a:r>
            <a:r>
              <a:rPr lang="en-US" sz="1200" dirty="0"/>
              <a:t>(BALL1_IMAGE, "BowlingBall1.png"); </a:t>
            </a:r>
          </a:p>
          <a:p>
            <a:r>
              <a:rPr lang="en-US" sz="1200" dirty="0" err="1"/>
              <a:t>agk</a:t>
            </a:r>
            <a:r>
              <a:rPr lang="en-US" sz="1200" dirty="0"/>
              <a:t>::</a:t>
            </a:r>
            <a:r>
              <a:rPr lang="en-US" sz="1200" dirty="0" err="1"/>
              <a:t>LoadImage</a:t>
            </a:r>
            <a:r>
              <a:rPr lang="en-US" sz="1200" dirty="0"/>
              <a:t>(BALL2_IMAGE, "BowlingBall2.png"); </a:t>
            </a:r>
          </a:p>
          <a:p>
            <a:endParaRPr lang="en-US" sz="1200" dirty="0"/>
          </a:p>
          <a:p>
            <a:r>
              <a:rPr lang="en-US" sz="1200" dirty="0"/>
              <a:t>// Create the sprites. </a:t>
            </a:r>
          </a:p>
          <a:p>
            <a:r>
              <a:rPr lang="en-US" sz="1200" dirty="0" err="1"/>
              <a:t>agk</a:t>
            </a:r>
            <a:r>
              <a:rPr lang="en-US" sz="1200" dirty="0"/>
              <a:t>::</a:t>
            </a:r>
            <a:r>
              <a:rPr lang="en-US" sz="1200" dirty="0" err="1"/>
              <a:t>CreateSprite</a:t>
            </a:r>
            <a:r>
              <a:rPr lang="en-US" sz="1200" dirty="0"/>
              <a:t>(BALL1_SPRITE, BALL1_IMAGE); </a:t>
            </a:r>
          </a:p>
          <a:p>
            <a:r>
              <a:rPr lang="en-US" sz="1200" dirty="0" err="1"/>
              <a:t>agk</a:t>
            </a:r>
            <a:r>
              <a:rPr lang="en-US" sz="1200" dirty="0"/>
              <a:t>::</a:t>
            </a:r>
            <a:r>
              <a:rPr lang="en-US" sz="1200" dirty="0" err="1"/>
              <a:t>CreateSprite</a:t>
            </a:r>
            <a:r>
              <a:rPr lang="en-US" sz="1200" dirty="0"/>
              <a:t>(BALL2_SPRITE, BALL2_IMAGE); </a:t>
            </a:r>
          </a:p>
          <a:p>
            <a:endParaRPr lang="en-US" sz="1200" dirty="0"/>
          </a:p>
          <a:p>
            <a:r>
              <a:rPr lang="en-US" sz="1200" dirty="0"/>
              <a:t>// Set the position of each sprite. </a:t>
            </a:r>
          </a:p>
          <a:p>
            <a:r>
              <a:rPr lang="en-US" sz="1200" dirty="0" err="1"/>
              <a:t>agk</a:t>
            </a:r>
            <a:r>
              <a:rPr lang="en-US" sz="1200" dirty="0"/>
              <a:t>::</a:t>
            </a:r>
            <a:r>
              <a:rPr lang="en-US" sz="1200" dirty="0" err="1"/>
              <a:t>SetSpritePosition</a:t>
            </a:r>
            <a:r>
              <a:rPr lang="en-US" sz="1200" dirty="0"/>
              <a:t>(BALL1_SPRITE, BALL1_X, BALL_Y); </a:t>
            </a:r>
          </a:p>
          <a:p>
            <a:r>
              <a:rPr lang="en-US" sz="1200" dirty="0" err="1"/>
              <a:t>agk</a:t>
            </a:r>
            <a:r>
              <a:rPr lang="en-US" sz="1200" dirty="0"/>
              <a:t>::</a:t>
            </a:r>
            <a:r>
              <a:rPr lang="en-US" sz="1200" dirty="0" err="1"/>
              <a:t>SetSpritePosition</a:t>
            </a:r>
            <a:r>
              <a:rPr lang="en-US" sz="1200" dirty="0"/>
              <a:t>(BALL2_SPRITE, BALL2_X, BALL_Y); </a:t>
            </a:r>
          </a:p>
          <a:p>
            <a:r>
              <a:rPr lang="en-US" sz="1200" dirty="0"/>
              <a:t>} </a:t>
            </a:r>
          </a:p>
          <a:p>
            <a:endParaRPr lang="en-US" sz="1200" dirty="0"/>
          </a:p>
          <a:p>
            <a:r>
              <a:rPr lang="en-US" sz="1200" dirty="0"/>
              <a:t>// Main loop, called every frame </a:t>
            </a:r>
          </a:p>
          <a:p>
            <a:r>
              <a:rPr lang="en-US" sz="1200" dirty="0"/>
              <a:t>void app::Loop ( void ) </a:t>
            </a:r>
          </a:p>
          <a:p>
            <a:r>
              <a:rPr lang="en-US" sz="1200" dirty="0"/>
              <a:t>{ </a:t>
            </a:r>
          </a:p>
          <a:p>
            <a:r>
              <a:rPr lang="en-US" sz="1200" dirty="0"/>
              <a:t>// Get the X-coordinate of each sprite. </a:t>
            </a:r>
          </a:p>
          <a:p>
            <a:r>
              <a:rPr lang="en-US" sz="1200" dirty="0"/>
              <a:t>float ball1x = </a:t>
            </a:r>
            <a:r>
              <a:rPr lang="en-US" sz="1200" dirty="0" err="1"/>
              <a:t>agk</a:t>
            </a:r>
            <a:r>
              <a:rPr lang="en-US" sz="1200" dirty="0"/>
              <a:t>::</a:t>
            </a:r>
            <a:r>
              <a:rPr lang="en-US" sz="1200" dirty="0" err="1"/>
              <a:t>GetSpriteX</a:t>
            </a:r>
            <a:r>
              <a:rPr lang="en-US" sz="1200" dirty="0"/>
              <a:t>(BALL1_SPRITE); </a:t>
            </a:r>
          </a:p>
          <a:p>
            <a:r>
              <a:rPr lang="en-US" sz="1200" dirty="0"/>
              <a:t>float ball2x = </a:t>
            </a:r>
            <a:r>
              <a:rPr lang="en-US" sz="1200" dirty="0" err="1"/>
              <a:t>agk</a:t>
            </a:r>
            <a:r>
              <a:rPr lang="en-US" sz="1200" dirty="0"/>
              <a:t>::</a:t>
            </a:r>
            <a:r>
              <a:rPr lang="en-US" sz="1200" dirty="0" err="1"/>
              <a:t>GetSpriteX</a:t>
            </a:r>
            <a:r>
              <a:rPr lang="en-US" sz="1200" dirty="0"/>
              <a:t>(BALL2_SPRITE); </a:t>
            </a:r>
          </a:p>
          <a:p>
            <a:endParaRPr lang="en-US" sz="1200" dirty="0"/>
          </a:p>
          <a:p>
            <a:r>
              <a:rPr lang="en-US" sz="1200" dirty="0"/>
              <a:t>// Determine if the two sprites have collided. </a:t>
            </a:r>
          </a:p>
          <a:p>
            <a:r>
              <a:rPr lang="en-US" sz="1200" dirty="0"/>
              <a:t>if (</a:t>
            </a:r>
            <a:r>
              <a:rPr lang="en-US" sz="1200" dirty="0" err="1"/>
              <a:t>agk</a:t>
            </a:r>
            <a:r>
              <a:rPr lang="en-US" sz="1200" dirty="0"/>
              <a:t>::</a:t>
            </a:r>
            <a:r>
              <a:rPr lang="en-US" sz="1200" dirty="0" err="1"/>
              <a:t>GetSpriteCollision</a:t>
            </a:r>
            <a:r>
              <a:rPr lang="en-US" sz="1200" dirty="0"/>
              <a:t>(BALL1_SPRITE, BALL2_SPRITE)) </a:t>
            </a:r>
          </a:p>
          <a:p>
            <a:r>
              <a:rPr lang="en-US" sz="1200" dirty="0"/>
              <a:t>{ </a:t>
            </a:r>
          </a:p>
          <a:p>
            <a:r>
              <a:rPr lang="en-US" sz="1200" dirty="0"/>
              <a:t>// Reset the sprites to their original locations. </a:t>
            </a:r>
          </a:p>
          <a:p>
            <a:r>
              <a:rPr lang="en-US" sz="1200" dirty="0" err="1"/>
              <a:t>agk</a:t>
            </a:r>
            <a:r>
              <a:rPr lang="en-US" sz="1200" dirty="0"/>
              <a:t>::</a:t>
            </a:r>
            <a:r>
              <a:rPr lang="en-US" sz="1200" dirty="0" err="1"/>
              <a:t>SetSpriteX</a:t>
            </a:r>
            <a:r>
              <a:rPr lang="en-US" sz="1200" dirty="0"/>
              <a:t>(BALL1_SPRITE, BALL1_X); </a:t>
            </a:r>
          </a:p>
          <a:p>
            <a:r>
              <a:rPr lang="en-US" sz="1200" dirty="0" err="1"/>
              <a:t>agk</a:t>
            </a:r>
            <a:r>
              <a:rPr lang="en-US" sz="1200" dirty="0"/>
              <a:t>::</a:t>
            </a:r>
            <a:r>
              <a:rPr lang="en-US" sz="1200" dirty="0" err="1"/>
              <a:t>SetSpriteX</a:t>
            </a:r>
            <a:r>
              <a:rPr lang="en-US" sz="1200" dirty="0"/>
              <a:t>(BALL2_SPRITE, BALL2_X); </a:t>
            </a:r>
          </a:p>
          <a:p>
            <a:r>
              <a:rPr lang="en-US" sz="1200" dirty="0"/>
              <a:t>} </a:t>
            </a:r>
          </a:p>
          <a:p>
            <a:r>
              <a:rPr lang="en-US" sz="1200" dirty="0"/>
              <a:t>else </a:t>
            </a:r>
          </a:p>
          <a:p>
            <a:r>
              <a:rPr lang="en-US" sz="1200" dirty="0"/>
              <a:t>{ </a:t>
            </a:r>
          </a:p>
          <a:p>
            <a:r>
              <a:rPr lang="en-US" sz="1200" dirty="0"/>
              <a:t>// Move ball 1 to the right. </a:t>
            </a:r>
          </a:p>
          <a:p>
            <a:r>
              <a:rPr lang="en-US" sz="1200" dirty="0" err="1"/>
              <a:t>agk</a:t>
            </a:r>
            <a:r>
              <a:rPr lang="en-US" sz="1200" dirty="0"/>
              <a:t>::</a:t>
            </a:r>
            <a:r>
              <a:rPr lang="en-US" sz="1200" dirty="0" err="1"/>
              <a:t>SetSpriteX</a:t>
            </a:r>
            <a:r>
              <a:rPr lang="en-US" sz="1200" dirty="0"/>
              <a:t>(BALL1_SPRITE, ball1x + DISTANCE); </a:t>
            </a:r>
          </a:p>
          <a:p>
            <a:endParaRPr lang="en-US" sz="1200" dirty="0"/>
          </a:p>
          <a:p>
            <a:r>
              <a:rPr lang="en-US" sz="1200" dirty="0"/>
              <a:t>// Move ball 2 to the left. </a:t>
            </a:r>
          </a:p>
          <a:p>
            <a:r>
              <a:rPr lang="en-US" sz="1200" dirty="0" err="1"/>
              <a:t>agk</a:t>
            </a:r>
            <a:r>
              <a:rPr lang="en-US" sz="1200" dirty="0"/>
              <a:t>::</a:t>
            </a:r>
            <a:r>
              <a:rPr lang="en-US" sz="1200" dirty="0" err="1"/>
              <a:t>SetSpriteX</a:t>
            </a:r>
            <a:r>
              <a:rPr lang="en-US" sz="1200" dirty="0"/>
              <a:t>(BALL2_SPRITE, ball2x - DISTANCE); </a:t>
            </a:r>
          </a:p>
          <a:p>
            <a:r>
              <a:rPr lang="en-US" sz="1200" dirty="0"/>
              <a:t>} </a:t>
            </a:r>
          </a:p>
          <a:p>
            <a:endParaRPr lang="en-US" sz="1200" dirty="0"/>
          </a:p>
          <a:p>
            <a:r>
              <a:rPr lang="en-US" sz="1200" dirty="0"/>
              <a:t>// Refresh the screen. </a:t>
            </a:r>
          </a:p>
          <a:p>
            <a:r>
              <a:rPr lang="en-US" sz="1200" dirty="0" err="1"/>
              <a:t>agk</a:t>
            </a:r>
            <a:r>
              <a:rPr lang="en-US" sz="1200" dirty="0"/>
              <a:t>::Sync(); </a:t>
            </a:r>
          </a:p>
          <a:p>
            <a:r>
              <a:rPr lang="en-US" sz="1200" dirty="0"/>
              <a:t>} </a:t>
            </a:r>
          </a:p>
          <a:p>
            <a:endParaRPr lang="en-US" sz="1200" dirty="0"/>
          </a:p>
          <a:p>
            <a:r>
              <a:rPr lang="en-US" sz="1200" dirty="0"/>
              <a:t>// Called when the app ends </a:t>
            </a:r>
          </a:p>
          <a:p>
            <a:r>
              <a:rPr lang="en-US" sz="1200" dirty="0"/>
              <a:t>void app::End ( void ) </a:t>
            </a:r>
          </a:p>
          <a:p>
            <a:r>
              <a:rPr lang="en-US" sz="1200" dirty="0"/>
              <a:t>{ </a:t>
            </a:r>
          </a:p>
          <a:p>
            <a:r>
              <a:rPr lang="en-US" sz="1200" dirty="0"/>
              <a:t>}</a:t>
            </a:r>
          </a:p>
          <a:p>
            <a:endParaRPr lang="en-US" sz="1200" dirty="0"/>
          </a:p>
        </p:txBody>
      </p:sp>
      <p:sp>
        <p:nvSpPr>
          <p:cNvPr id="5" name="Rectangle 4"/>
          <p:cNvSpPr/>
          <p:nvPr/>
        </p:nvSpPr>
        <p:spPr>
          <a:xfrm>
            <a:off x="4572000" y="-304800"/>
            <a:ext cx="4572000" cy="7478969"/>
          </a:xfrm>
          <a:prstGeom prst="rect">
            <a:avLst/>
          </a:prstGeom>
        </p:spPr>
        <p:txBody>
          <a:bodyPr>
            <a:spAutoFit/>
          </a:bodyPr>
          <a:lstStyle/>
          <a:p>
            <a:endParaRPr lang="en-US" sz="1200" dirty="0"/>
          </a:p>
          <a:p>
            <a:r>
              <a:rPr lang="en-US" sz="1200" dirty="0"/>
              <a:t>// Create the sprites. </a:t>
            </a:r>
          </a:p>
          <a:p>
            <a:r>
              <a:rPr lang="en-US" sz="1200" dirty="0" err="1"/>
              <a:t>agk</a:t>
            </a:r>
            <a:r>
              <a:rPr lang="en-US" sz="1200" dirty="0"/>
              <a:t>::</a:t>
            </a:r>
            <a:r>
              <a:rPr lang="en-US" sz="1200" dirty="0" err="1"/>
              <a:t>CreateSprite</a:t>
            </a:r>
            <a:r>
              <a:rPr lang="en-US" sz="1200" dirty="0"/>
              <a:t>(BALL1_SPRITE, BALL1_IMAGE); </a:t>
            </a:r>
          </a:p>
          <a:p>
            <a:r>
              <a:rPr lang="en-US" sz="1200" dirty="0" err="1"/>
              <a:t>agk</a:t>
            </a:r>
            <a:r>
              <a:rPr lang="en-US" sz="1200" dirty="0"/>
              <a:t>::</a:t>
            </a:r>
            <a:r>
              <a:rPr lang="en-US" sz="1200" dirty="0" err="1"/>
              <a:t>CreateSprite</a:t>
            </a:r>
            <a:r>
              <a:rPr lang="en-US" sz="1200" dirty="0"/>
              <a:t>(BALL2_SPRITE, BALL2_IMAGE); </a:t>
            </a:r>
          </a:p>
          <a:p>
            <a:r>
              <a:rPr lang="en-US" sz="1200" dirty="0"/>
              <a:t>// Set the position of each sprite. </a:t>
            </a:r>
          </a:p>
          <a:p>
            <a:r>
              <a:rPr lang="en-US" sz="1200" dirty="0" err="1"/>
              <a:t>agk</a:t>
            </a:r>
            <a:r>
              <a:rPr lang="en-US" sz="1200" dirty="0"/>
              <a:t>::</a:t>
            </a:r>
            <a:r>
              <a:rPr lang="en-US" sz="1200" dirty="0" err="1"/>
              <a:t>SetSpritePosition</a:t>
            </a:r>
            <a:r>
              <a:rPr lang="en-US" sz="1200" dirty="0"/>
              <a:t>(BALL1_SPRITE, BALL1_X, BALL_Y); </a:t>
            </a:r>
          </a:p>
          <a:p>
            <a:r>
              <a:rPr lang="en-US" sz="1200" dirty="0" err="1"/>
              <a:t>agk</a:t>
            </a:r>
            <a:r>
              <a:rPr lang="en-US" sz="1200" dirty="0"/>
              <a:t>::</a:t>
            </a:r>
            <a:r>
              <a:rPr lang="en-US" sz="1200" dirty="0" err="1"/>
              <a:t>SetSpritePosition</a:t>
            </a:r>
            <a:r>
              <a:rPr lang="en-US" sz="1200" dirty="0"/>
              <a:t>(BALL2_SPRITE, BALL2_X, BALL_Y); </a:t>
            </a:r>
          </a:p>
          <a:p>
            <a:r>
              <a:rPr lang="en-US" sz="1200" dirty="0"/>
              <a:t>} </a:t>
            </a:r>
          </a:p>
          <a:p>
            <a:r>
              <a:rPr lang="en-US" sz="1200" dirty="0"/>
              <a:t>// Main loop, called every frame </a:t>
            </a:r>
          </a:p>
          <a:p>
            <a:r>
              <a:rPr lang="en-US" sz="1200" dirty="0"/>
              <a:t>void app::Loop ( void ) </a:t>
            </a:r>
          </a:p>
          <a:p>
            <a:r>
              <a:rPr lang="en-US" sz="1200" dirty="0"/>
              <a:t>{ </a:t>
            </a:r>
          </a:p>
          <a:p>
            <a:r>
              <a:rPr lang="en-US" sz="1200" dirty="0"/>
              <a:t>// Get the X-coordinate of each sprite. </a:t>
            </a:r>
          </a:p>
          <a:p>
            <a:r>
              <a:rPr lang="en-US" sz="1200" dirty="0"/>
              <a:t>float ball1x = </a:t>
            </a:r>
            <a:r>
              <a:rPr lang="en-US" sz="1200" dirty="0" err="1"/>
              <a:t>agk</a:t>
            </a:r>
            <a:r>
              <a:rPr lang="en-US" sz="1200" dirty="0"/>
              <a:t>::</a:t>
            </a:r>
            <a:r>
              <a:rPr lang="en-US" sz="1200" dirty="0" err="1"/>
              <a:t>GetSpriteX</a:t>
            </a:r>
            <a:r>
              <a:rPr lang="en-US" sz="1200" dirty="0"/>
              <a:t>(BALL1_SPRITE); </a:t>
            </a:r>
          </a:p>
          <a:p>
            <a:r>
              <a:rPr lang="en-US" sz="1200" dirty="0"/>
              <a:t>float ball2x = </a:t>
            </a:r>
            <a:r>
              <a:rPr lang="en-US" sz="1200" dirty="0" err="1"/>
              <a:t>agk</a:t>
            </a:r>
            <a:r>
              <a:rPr lang="en-US" sz="1200" dirty="0"/>
              <a:t>::</a:t>
            </a:r>
            <a:r>
              <a:rPr lang="en-US" sz="1200" dirty="0" err="1"/>
              <a:t>GetSpriteX</a:t>
            </a:r>
            <a:r>
              <a:rPr lang="en-US" sz="1200" dirty="0"/>
              <a:t>(BALL2_SPRITE); </a:t>
            </a:r>
          </a:p>
          <a:p>
            <a:endParaRPr lang="en-US" sz="1200" dirty="0"/>
          </a:p>
          <a:p>
            <a:r>
              <a:rPr lang="en-US" sz="1200" dirty="0"/>
              <a:t>// Determine if the two sprites have collided. </a:t>
            </a:r>
          </a:p>
          <a:p>
            <a:r>
              <a:rPr lang="en-US" sz="1200" dirty="0"/>
              <a:t>if (</a:t>
            </a:r>
            <a:r>
              <a:rPr lang="en-US" sz="1200" dirty="0" err="1"/>
              <a:t>agk</a:t>
            </a:r>
            <a:r>
              <a:rPr lang="en-US" sz="1200" dirty="0"/>
              <a:t>::</a:t>
            </a:r>
            <a:r>
              <a:rPr lang="en-US" sz="1200" dirty="0" err="1"/>
              <a:t>GetSpriteCollision</a:t>
            </a:r>
            <a:r>
              <a:rPr lang="en-US" sz="1200" dirty="0"/>
              <a:t>(BALL1_SPRITE, BALL2_SPRITE)) </a:t>
            </a:r>
          </a:p>
          <a:p>
            <a:r>
              <a:rPr lang="en-US" sz="1200" dirty="0"/>
              <a:t>{ </a:t>
            </a:r>
          </a:p>
          <a:p>
            <a:r>
              <a:rPr lang="en-US" sz="1200" dirty="0"/>
              <a:t>// Reset the sprites to their original locations. </a:t>
            </a:r>
          </a:p>
          <a:p>
            <a:r>
              <a:rPr lang="en-US" sz="1200" dirty="0" err="1"/>
              <a:t>agk</a:t>
            </a:r>
            <a:r>
              <a:rPr lang="en-US" sz="1200" dirty="0"/>
              <a:t>::</a:t>
            </a:r>
            <a:r>
              <a:rPr lang="en-US" sz="1200" dirty="0" err="1"/>
              <a:t>SetSpriteX</a:t>
            </a:r>
            <a:r>
              <a:rPr lang="en-US" sz="1200" dirty="0"/>
              <a:t>(BALL1_SPRITE, BALL1_X); </a:t>
            </a:r>
          </a:p>
          <a:p>
            <a:r>
              <a:rPr lang="en-US" sz="1200" dirty="0" err="1"/>
              <a:t>agk</a:t>
            </a:r>
            <a:r>
              <a:rPr lang="en-US" sz="1200" dirty="0"/>
              <a:t>::</a:t>
            </a:r>
            <a:r>
              <a:rPr lang="en-US" sz="1200" dirty="0" err="1"/>
              <a:t>SetSpriteX</a:t>
            </a:r>
            <a:r>
              <a:rPr lang="en-US" sz="1200" dirty="0"/>
              <a:t>(BALL2_SPRITE, BALL2_X); </a:t>
            </a:r>
          </a:p>
          <a:p>
            <a:r>
              <a:rPr lang="en-US" sz="1200" dirty="0"/>
              <a:t>} </a:t>
            </a:r>
          </a:p>
          <a:p>
            <a:r>
              <a:rPr lang="en-US" sz="1200" dirty="0"/>
              <a:t>else </a:t>
            </a:r>
          </a:p>
          <a:p>
            <a:r>
              <a:rPr lang="en-US" sz="1200" dirty="0"/>
              <a:t>{ </a:t>
            </a:r>
          </a:p>
          <a:p>
            <a:r>
              <a:rPr lang="en-US" sz="1200" dirty="0"/>
              <a:t>// Move ball 1 to the right. </a:t>
            </a:r>
          </a:p>
          <a:p>
            <a:r>
              <a:rPr lang="en-US" sz="1200" dirty="0" err="1"/>
              <a:t>agk</a:t>
            </a:r>
            <a:r>
              <a:rPr lang="en-US" sz="1200" dirty="0"/>
              <a:t>::</a:t>
            </a:r>
            <a:r>
              <a:rPr lang="en-US" sz="1200" dirty="0" err="1"/>
              <a:t>SetSpriteX</a:t>
            </a:r>
            <a:r>
              <a:rPr lang="en-US" sz="1200" dirty="0"/>
              <a:t>(BALL1_SPRITE, ball1x + DISTANCE); </a:t>
            </a:r>
          </a:p>
          <a:p>
            <a:endParaRPr lang="en-US" sz="1200" dirty="0"/>
          </a:p>
          <a:p>
            <a:r>
              <a:rPr lang="en-US" sz="1200" dirty="0"/>
              <a:t>// Move ball 2 to the left. </a:t>
            </a:r>
          </a:p>
          <a:p>
            <a:r>
              <a:rPr lang="en-US" sz="1200" dirty="0" err="1"/>
              <a:t>agk</a:t>
            </a:r>
            <a:r>
              <a:rPr lang="en-US" sz="1200" dirty="0"/>
              <a:t>::</a:t>
            </a:r>
            <a:r>
              <a:rPr lang="en-US" sz="1200" dirty="0" err="1"/>
              <a:t>SetSpriteX</a:t>
            </a:r>
            <a:r>
              <a:rPr lang="en-US" sz="1200" dirty="0"/>
              <a:t>(BALL2_SPRITE, ball2x - DISTANCE); </a:t>
            </a:r>
          </a:p>
          <a:p>
            <a:r>
              <a:rPr lang="en-US" sz="1200" dirty="0"/>
              <a:t>} </a:t>
            </a:r>
          </a:p>
          <a:p>
            <a:endParaRPr lang="en-US" sz="1200" dirty="0"/>
          </a:p>
          <a:p>
            <a:r>
              <a:rPr lang="en-US" sz="1200" dirty="0"/>
              <a:t>// Refresh the screen. </a:t>
            </a:r>
          </a:p>
          <a:p>
            <a:r>
              <a:rPr lang="en-US" sz="1200" dirty="0" err="1"/>
              <a:t>agk</a:t>
            </a:r>
            <a:r>
              <a:rPr lang="en-US" sz="1200" dirty="0"/>
              <a:t>::Sync(); </a:t>
            </a:r>
          </a:p>
          <a:p>
            <a:r>
              <a:rPr lang="en-US" sz="1200" dirty="0"/>
              <a:t>} </a:t>
            </a:r>
          </a:p>
          <a:p>
            <a:endParaRPr lang="en-US" sz="1200" dirty="0"/>
          </a:p>
          <a:p>
            <a:r>
              <a:rPr lang="en-US" sz="1200" dirty="0"/>
              <a:t>// Called when the app ends </a:t>
            </a:r>
          </a:p>
          <a:p>
            <a:r>
              <a:rPr lang="en-US" sz="1200" dirty="0"/>
              <a:t>void app::End ( void ) </a:t>
            </a:r>
          </a:p>
          <a:p>
            <a:r>
              <a:rPr lang="en-US" sz="1200" dirty="0"/>
              <a:t>{ </a:t>
            </a:r>
          </a:p>
          <a:p>
            <a:r>
              <a:rPr lang="en-US" sz="1200" dirty="0" smtClean="0"/>
              <a:t>}</a:t>
            </a:r>
            <a:endParaRPr lang="en-US" sz="1200" dirty="0"/>
          </a:p>
        </p:txBody>
      </p:sp>
    </p:spTree>
    <p:extLst>
      <p:ext uri="{BB962C8B-B14F-4D97-AF65-F5344CB8AC3E}">
        <p14:creationId xmlns:p14="http://schemas.microsoft.com/office/powerpoint/2010/main" val="1035457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Preview of the future, in the future we will cover more: Polymorphism in C++</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92249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23375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Threads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597496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00" y="1819403"/>
            <a:ext cx="6248400" cy="3819397"/>
          </a:xfrm>
          <a:prstGeom prst="rect">
            <a:avLst/>
          </a:prstGeom>
        </p:spPr>
      </p:pic>
      <p:sp>
        <p:nvSpPr>
          <p:cNvPr id="5" name="Title 1"/>
          <p:cNvSpPr>
            <a:spLocks noGrp="1"/>
          </p:cNvSpPr>
          <p:nvPr>
            <p:ph type="title"/>
          </p:nvPr>
        </p:nvSpPr>
        <p:spPr>
          <a:xfrm>
            <a:off x="457200" y="274638"/>
            <a:ext cx="8229600" cy="1143000"/>
          </a:xfrm>
        </p:spPr>
        <p:txBody>
          <a:bodyPr>
            <a:normAutofit fontScale="90000"/>
          </a:bodyPr>
          <a:lstStyle/>
          <a:p>
            <a:r>
              <a:rPr lang="en-US" dirty="0" smtClean="0"/>
              <a:t>Overview of Standard Library headers</a:t>
            </a:r>
            <a:endParaRPr lang="en-US" dirty="0"/>
          </a:p>
        </p:txBody>
      </p:sp>
    </p:spTree>
    <p:extLst>
      <p:ext uri="{BB962C8B-B14F-4D97-AF65-F5344CB8AC3E}">
        <p14:creationId xmlns:p14="http://schemas.microsoft.com/office/powerpoint/2010/main" val="2093138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81200" y="-76200"/>
            <a:ext cx="4724400" cy="6953607"/>
          </a:xfrm>
          <a:prstGeom prst="rect">
            <a:avLst/>
          </a:prstGeom>
        </p:spPr>
      </p:pic>
    </p:spTree>
    <p:extLst>
      <p:ext uri="{BB962C8B-B14F-4D97-AF65-F5344CB8AC3E}">
        <p14:creationId xmlns:p14="http://schemas.microsoft.com/office/powerpoint/2010/main" val="25940539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Homework Exercises For Next Monday (Pick 2)</a:t>
            </a:r>
            <a:endParaRPr lang="en-US" dirty="0"/>
          </a:p>
        </p:txBody>
      </p:sp>
      <p:pic>
        <p:nvPicPr>
          <p:cNvPr id="4" name="Picture 3"/>
          <p:cNvPicPr>
            <a:picLocks noChangeAspect="1"/>
          </p:cNvPicPr>
          <p:nvPr/>
        </p:nvPicPr>
        <p:blipFill>
          <a:blip r:embed="rId2"/>
          <a:stretch>
            <a:fillRect/>
          </a:stretch>
        </p:blipFill>
        <p:spPr>
          <a:xfrm>
            <a:off x="1143000" y="5248275"/>
            <a:ext cx="4953000" cy="1609725"/>
          </a:xfrm>
          <a:prstGeom prst="rect">
            <a:avLst/>
          </a:prstGeom>
        </p:spPr>
      </p:pic>
      <p:sp>
        <p:nvSpPr>
          <p:cNvPr id="5" name="TextBox 4"/>
          <p:cNvSpPr txBox="1"/>
          <p:nvPr/>
        </p:nvSpPr>
        <p:spPr>
          <a:xfrm>
            <a:off x="533400" y="5172075"/>
            <a:ext cx="371654" cy="369332"/>
          </a:xfrm>
          <a:prstGeom prst="rect">
            <a:avLst/>
          </a:prstGeom>
          <a:noFill/>
        </p:spPr>
        <p:txBody>
          <a:bodyPr wrap="none" rtlCol="0">
            <a:spAutoFit/>
          </a:bodyPr>
          <a:lstStyle/>
          <a:p>
            <a:r>
              <a:rPr lang="en-US" dirty="0"/>
              <a:t>3</a:t>
            </a:r>
            <a:r>
              <a:rPr lang="en-US" dirty="0" smtClean="0"/>
              <a:t>)</a:t>
            </a:r>
            <a:endParaRPr lang="en-US" dirty="0"/>
          </a:p>
        </p:txBody>
      </p:sp>
      <p:sp>
        <p:nvSpPr>
          <p:cNvPr id="6" name="TextBox 5"/>
          <p:cNvSpPr txBox="1"/>
          <p:nvPr/>
        </p:nvSpPr>
        <p:spPr>
          <a:xfrm>
            <a:off x="533400" y="1066800"/>
            <a:ext cx="8153400" cy="2308324"/>
          </a:xfrm>
          <a:prstGeom prst="rect">
            <a:avLst/>
          </a:prstGeom>
          <a:noFill/>
        </p:spPr>
        <p:txBody>
          <a:bodyPr wrap="square" rtlCol="0">
            <a:spAutoFit/>
          </a:bodyPr>
          <a:lstStyle/>
          <a:p>
            <a:pPr marL="342900" indent="-342900">
              <a:buAutoNum type="arabicParenR"/>
            </a:pPr>
            <a:r>
              <a:rPr lang="en-US" dirty="0" smtClean="0"/>
              <a:t>Download and </a:t>
            </a:r>
            <a:r>
              <a:rPr lang="en-US" dirty="0" smtClean="0"/>
              <a:t>install</a:t>
            </a:r>
            <a:endParaRPr lang="en-US" dirty="0" smtClean="0"/>
          </a:p>
          <a:p>
            <a:r>
              <a:rPr lang="en-US" dirty="0">
                <a:hlinkClick r:id="rId3"/>
              </a:rPr>
              <a:t>http://www.appgamekit.com</a:t>
            </a:r>
            <a:r>
              <a:rPr lang="en-US" dirty="0" smtClean="0">
                <a:hlinkClick r:id="rId3"/>
              </a:rPr>
              <a:t>/</a:t>
            </a:r>
            <a:r>
              <a:rPr lang="en-US" dirty="0" smtClean="0"/>
              <a:t> (2D only, but simpler)</a:t>
            </a:r>
          </a:p>
          <a:p>
            <a:r>
              <a:rPr lang="en-US" dirty="0" smtClean="0"/>
              <a:t>OR  </a:t>
            </a:r>
          </a:p>
          <a:p>
            <a:r>
              <a:rPr lang="en-US" dirty="0">
                <a:hlinkClick r:id="rId4"/>
              </a:rPr>
              <a:t>http://www.ogre3d.org</a:t>
            </a:r>
            <a:r>
              <a:rPr lang="en-US" dirty="0" smtClean="0">
                <a:hlinkClick r:id="rId4"/>
              </a:rPr>
              <a:t>/</a:t>
            </a:r>
            <a:r>
              <a:rPr lang="en-US" dirty="0" smtClean="0"/>
              <a:t> </a:t>
            </a:r>
            <a:endParaRPr lang="en-US" dirty="0" smtClean="0"/>
          </a:p>
          <a:p>
            <a:r>
              <a:rPr lang="en-US" dirty="0" smtClean="0"/>
              <a:t>OR</a:t>
            </a:r>
          </a:p>
          <a:p>
            <a:r>
              <a:rPr lang="en-US" dirty="0"/>
              <a:t>DARK GDK</a:t>
            </a:r>
          </a:p>
          <a:p>
            <a:r>
              <a:rPr lang="en-US" dirty="0">
                <a:hlinkClick r:id="rId5"/>
              </a:rPr>
              <a:t>http://www.thegamecreators.com/?m=view_product&amp;id=2128&amp;page=</a:t>
            </a:r>
            <a:r>
              <a:rPr lang="en-US" dirty="0" smtClean="0">
                <a:hlinkClick r:id="rId5"/>
              </a:rPr>
              <a:t>index</a:t>
            </a:r>
            <a:r>
              <a:rPr lang="en-US" dirty="0" smtClean="0"/>
              <a:t>.  </a:t>
            </a:r>
            <a:r>
              <a:rPr lang="en-US" dirty="0" smtClean="0"/>
              <a:t>Compile, link, and run one of the sample programs.</a:t>
            </a:r>
            <a:endParaRPr lang="en-US" dirty="0"/>
          </a:p>
        </p:txBody>
      </p:sp>
      <p:sp>
        <p:nvSpPr>
          <p:cNvPr id="3" name="Rectangle 2"/>
          <p:cNvSpPr/>
          <p:nvPr/>
        </p:nvSpPr>
        <p:spPr>
          <a:xfrm>
            <a:off x="1066800" y="3399472"/>
            <a:ext cx="7162800" cy="1477328"/>
          </a:xfrm>
          <a:prstGeom prst="rect">
            <a:avLst/>
          </a:prstGeom>
        </p:spPr>
        <p:txBody>
          <a:bodyPr wrap="square">
            <a:spAutoFit/>
          </a:bodyPr>
          <a:lstStyle/>
          <a:p>
            <a:r>
              <a:rPr lang="en-US" dirty="0" smtClean="0"/>
              <a:t>Implement a simple Tic </a:t>
            </a:r>
            <a:r>
              <a:rPr lang="en-US" dirty="0" err="1" smtClean="0"/>
              <a:t>Tac</a:t>
            </a:r>
            <a:r>
              <a:rPr lang="en-US" dirty="0" smtClean="0"/>
              <a:t> Toe “AI” strategy.  Some sample implementations of the game are at the following two links:</a:t>
            </a:r>
          </a:p>
          <a:p>
            <a:r>
              <a:rPr lang="en-US" dirty="0" smtClean="0">
                <a:hlinkClick r:id="rId6"/>
              </a:rPr>
              <a:t>http</a:t>
            </a:r>
            <a:r>
              <a:rPr lang="en-US" dirty="0">
                <a:hlinkClick r:id="rId6"/>
              </a:rPr>
              <a:t>://courses.ischool.berkeley.edu/i90/f11/resources/chapter06/tic-tac-</a:t>
            </a:r>
            <a:r>
              <a:rPr lang="en-US" dirty="0" smtClean="0">
                <a:hlinkClick r:id="rId6"/>
              </a:rPr>
              <a:t>toe.py</a:t>
            </a:r>
            <a:endParaRPr lang="en-US" dirty="0" smtClean="0"/>
          </a:p>
          <a:p>
            <a:r>
              <a:rPr lang="en-US" dirty="0">
                <a:hlinkClick r:id="rId7"/>
              </a:rPr>
              <a:t>http://en.literateprograms.org/Tic_Tac_Toe_(Python</a:t>
            </a:r>
            <a:r>
              <a:rPr lang="en-US" dirty="0" smtClean="0"/>
              <a:t>) </a:t>
            </a:r>
            <a:endParaRPr lang="en-US" dirty="0"/>
          </a:p>
        </p:txBody>
      </p:sp>
      <p:sp>
        <p:nvSpPr>
          <p:cNvPr id="7" name="TextBox 6"/>
          <p:cNvSpPr txBox="1"/>
          <p:nvPr/>
        </p:nvSpPr>
        <p:spPr>
          <a:xfrm>
            <a:off x="533400" y="3399472"/>
            <a:ext cx="371654" cy="369332"/>
          </a:xfrm>
          <a:prstGeom prst="rect">
            <a:avLst/>
          </a:prstGeom>
          <a:noFill/>
        </p:spPr>
        <p:txBody>
          <a:bodyPr wrap="none" rtlCol="0">
            <a:spAutoFit/>
          </a:bodyPr>
          <a:lstStyle/>
          <a:p>
            <a:r>
              <a:rPr lang="en-US" dirty="0"/>
              <a:t>2</a:t>
            </a:r>
            <a:r>
              <a:rPr lang="en-US" dirty="0" smtClean="0"/>
              <a:t>)</a:t>
            </a:r>
            <a:endParaRPr lang="en-US" dirty="0"/>
          </a:p>
        </p:txBody>
      </p:sp>
    </p:spTree>
    <p:extLst>
      <p:ext uri="{BB962C8B-B14F-4D97-AF65-F5344CB8AC3E}">
        <p14:creationId xmlns:p14="http://schemas.microsoft.com/office/powerpoint/2010/main" val="1675817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05000" y="762000"/>
            <a:ext cx="5486400" cy="5457825"/>
          </a:xfrm>
          <a:prstGeom prst="rect">
            <a:avLst/>
          </a:prstGeom>
        </p:spPr>
      </p:pic>
      <p:sp>
        <p:nvSpPr>
          <p:cNvPr id="5" name="TextBox 4"/>
          <p:cNvSpPr txBox="1"/>
          <p:nvPr/>
        </p:nvSpPr>
        <p:spPr>
          <a:xfrm>
            <a:off x="1066800" y="762000"/>
            <a:ext cx="371654" cy="369332"/>
          </a:xfrm>
          <a:prstGeom prst="rect">
            <a:avLst/>
          </a:prstGeom>
          <a:noFill/>
        </p:spPr>
        <p:txBody>
          <a:bodyPr wrap="none" rtlCol="0">
            <a:spAutoFit/>
          </a:bodyPr>
          <a:lstStyle/>
          <a:p>
            <a:r>
              <a:rPr lang="en-US" dirty="0"/>
              <a:t>4</a:t>
            </a:r>
            <a:r>
              <a:rPr lang="en-US" dirty="0" smtClean="0"/>
              <a:t>)</a:t>
            </a:r>
            <a:endParaRPr lang="en-US" dirty="0"/>
          </a:p>
        </p:txBody>
      </p:sp>
    </p:spTree>
    <p:extLst>
      <p:ext uri="{BB962C8B-B14F-4D97-AF65-F5344CB8AC3E}">
        <p14:creationId xmlns:p14="http://schemas.microsoft.com/office/powerpoint/2010/main" val="1049787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want to grab some media files</a:t>
            </a:r>
            <a:br>
              <a:rPr lang="en-US" dirty="0" smtClean="0"/>
            </a:br>
            <a:r>
              <a:rPr lang="en-US" dirty="0" smtClean="0"/>
              <a:t>for the following demos, link:</a:t>
            </a:r>
            <a:endParaRPr lang="en-US" dirty="0"/>
          </a:p>
        </p:txBody>
      </p:sp>
      <p:sp>
        <p:nvSpPr>
          <p:cNvPr id="4" name="Rectangle 3"/>
          <p:cNvSpPr/>
          <p:nvPr/>
        </p:nvSpPr>
        <p:spPr>
          <a:xfrm>
            <a:off x="762000" y="1981200"/>
            <a:ext cx="7620000" cy="369332"/>
          </a:xfrm>
          <a:prstGeom prst="rect">
            <a:avLst/>
          </a:prstGeom>
        </p:spPr>
        <p:txBody>
          <a:bodyPr wrap="square">
            <a:spAutoFit/>
          </a:bodyPr>
          <a:lstStyle/>
          <a:p>
            <a:r>
              <a:rPr lang="en-US" dirty="0"/>
              <a:t>http://</a:t>
            </a:r>
            <a:r>
              <a:rPr lang="en-US" dirty="0" err="1"/>
              <a:t>wps.aw.com</a:t>
            </a:r>
            <a:r>
              <a:rPr lang="en-US" dirty="0"/>
              <a:t>/aw_gaddis_games_1/114/29318/7505573.cw/</a:t>
            </a:r>
            <a:r>
              <a:rPr lang="en-US" dirty="0" err="1"/>
              <a:t>index.html</a:t>
            </a:r>
            <a:endParaRPr lang="en-US" dirty="0"/>
          </a:p>
        </p:txBody>
      </p:sp>
      <p:sp>
        <p:nvSpPr>
          <p:cNvPr id="5" name="Rectangle 4"/>
          <p:cNvSpPr/>
          <p:nvPr/>
        </p:nvSpPr>
        <p:spPr>
          <a:xfrm>
            <a:off x="914400" y="2514600"/>
            <a:ext cx="6324600" cy="2031325"/>
          </a:xfrm>
          <a:prstGeom prst="rect">
            <a:avLst/>
          </a:prstGeom>
        </p:spPr>
        <p:txBody>
          <a:bodyPr wrap="square">
            <a:spAutoFit/>
          </a:bodyPr>
          <a:lstStyle/>
          <a:p>
            <a:r>
              <a:rPr lang="en-US" dirty="0"/>
              <a:t>Media Files</a:t>
            </a:r>
          </a:p>
          <a:p>
            <a:r>
              <a:rPr lang="en-US" dirty="0"/>
              <a:t>The media files contain graphics and audio files that can be used in student projects.</a:t>
            </a:r>
          </a:p>
          <a:p>
            <a:endParaRPr lang="en-US" dirty="0"/>
          </a:p>
          <a:p>
            <a:r>
              <a:rPr lang="en-US" dirty="0"/>
              <a:t>MediaFiles_1.zip</a:t>
            </a:r>
          </a:p>
          <a:p>
            <a:r>
              <a:rPr lang="en-US" dirty="0"/>
              <a:t>MediaFiles_2.zip</a:t>
            </a:r>
          </a:p>
          <a:p>
            <a:r>
              <a:rPr lang="en-US" dirty="0"/>
              <a:t>MediaFiles_3.zip</a:t>
            </a:r>
          </a:p>
        </p:txBody>
      </p:sp>
      <p:sp>
        <p:nvSpPr>
          <p:cNvPr id="6" name="Rectangle 5"/>
          <p:cNvSpPr/>
          <p:nvPr/>
        </p:nvSpPr>
        <p:spPr>
          <a:xfrm>
            <a:off x="457200" y="5715000"/>
            <a:ext cx="8153400" cy="923330"/>
          </a:xfrm>
          <a:prstGeom prst="rect">
            <a:avLst/>
          </a:prstGeom>
        </p:spPr>
        <p:txBody>
          <a:bodyPr wrap="square">
            <a:spAutoFit/>
          </a:bodyPr>
          <a:lstStyle/>
          <a:p>
            <a:r>
              <a:rPr lang="en-US" dirty="0" smtClean="0"/>
              <a:t>Yet another GDK</a:t>
            </a:r>
          </a:p>
          <a:p>
            <a:r>
              <a:rPr lang="en-US" dirty="0" smtClean="0"/>
              <a:t>DARK GDK</a:t>
            </a:r>
          </a:p>
          <a:p>
            <a:r>
              <a:rPr lang="en-US" dirty="0" smtClean="0"/>
              <a:t>http</a:t>
            </a:r>
            <a:r>
              <a:rPr lang="en-US" dirty="0"/>
              <a:t>://</a:t>
            </a:r>
            <a:r>
              <a:rPr lang="en-US" dirty="0" err="1"/>
              <a:t>www.thegamecreators.com</a:t>
            </a:r>
            <a:r>
              <a:rPr lang="en-US" dirty="0"/>
              <a:t>/?m=</a:t>
            </a:r>
            <a:r>
              <a:rPr lang="en-US" dirty="0" err="1"/>
              <a:t>view_product&amp;id</a:t>
            </a:r>
            <a:r>
              <a:rPr lang="en-US" dirty="0"/>
              <a:t>=2128&amp;page=index</a:t>
            </a:r>
          </a:p>
        </p:txBody>
      </p:sp>
      <p:pic>
        <p:nvPicPr>
          <p:cNvPr id="7" name="Picture 6"/>
          <p:cNvPicPr>
            <a:picLocks noChangeAspect="1"/>
          </p:cNvPicPr>
          <p:nvPr/>
        </p:nvPicPr>
        <p:blipFill>
          <a:blip r:embed="rId2"/>
          <a:stretch>
            <a:fillRect/>
          </a:stretch>
        </p:blipFill>
        <p:spPr>
          <a:xfrm>
            <a:off x="4864100" y="3771736"/>
            <a:ext cx="4127500" cy="2019464"/>
          </a:xfrm>
          <a:prstGeom prst="rect">
            <a:avLst/>
          </a:prstGeom>
        </p:spPr>
      </p:pic>
    </p:spTree>
    <p:extLst>
      <p:ext uri="{BB962C8B-B14F-4D97-AF65-F5344CB8AC3E}">
        <p14:creationId xmlns:p14="http://schemas.microsoft.com/office/powerpoint/2010/main" val="3741749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74800" y="0"/>
            <a:ext cx="5980093" cy="6858000"/>
          </a:xfrm>
          <a:prstGeom prst="rect">
            <a:avLst/>
          </a:prstGeom>
        </p:spPr>
      </p:pic>
      <p:sp>
        <p:nvSpPr>
          <p:cNvPr id="5" name="TextBox 4"/>
          <p:cNvSpPr txBox="1"/>
          <p:nvPr/>
        </p:nvSpPr>
        <p:spPr>
          <a:xfrm>
            <a:off x="838200" y="152400"/>
            <a:ext cx="371654" cy="369332"/>
          </a:xfrm>
          <a:prstGeom prst="rect">
            <a:avLst/>
          </a:prstGeom>
          <a:noFill/>
        </p:spPr>
        <p:txBody>
          <a:bodyPr wrap="none" rtlCol="0">
            <a:spAutoFit/>
          </a:bodyPr>
          <a:lstStyle/>
          <a:p>
            <a:r>
              <a:rPr lang="en-US" dirty="0"/>
              <a:t>5</a:t>
            </a:r>
            <a:r>
              <a:rPr lang="en-US" dirty="0" smtClean="0"/>
              <a:t>)</a:t>
            </a:r>
            <a:endParaRPr lang="en-US" dirty="0"/>
          </a:p>
        </p:txBody>
      </p:sp>
    </p:spTree>
    <p:extLst>
      <p:ext uri="{BB962C8B-B14F-4D97-AF65-F5344CB8AC3E}">
        <p14:creationId xmlns:p14="http://schemas.microsoft.com/office/powerpoint/2010/main" val="2710282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443337" cy="1477328"/>
          </a:xfrm>
          <a:prstGeom prst="rect">
            <a:avLst/>
          </a:prstGeom>
          <a:noFill/>
        </p:spPr>
        <p:txBody>
          <a:bodyPr wrap="none" rtlCol="0">
            <a:spAutoFit/>
          </a:bodyPr>
          <a:lstStyle/>
          <a:p>
            <a:pPr marL="342900" indent="-342900">
              <a:buAutoNum type="arabicParenR" startAt="6"/>
            </a:pPr>
            <a:r>
              <a:rPr lang="en-US" dirty="0" smtClean="0"/>
              <a:t>Implement something cool using the App Game Kit, and sprites.  Surprise me.</a:t>
            </a:r>
          </a:p>
          <a:p>
            <a:pPr marL="342900" indent="-342900">
              <a:buAutoNum type="arabicParenR" startAt="6"/>
            </a:pPr>
            <a:endParaRPr lang="en-US" dirty="0"/>
          </a:p>
          <a:p>
            <a:pPr marL="342900" indent="-342900">
              <a:buAutoNum type="arabicParenR" startAt="6"/>
            </a:pPr>
            <a:r>
              <a:rPr lang="en-US" dirty="0" smtClean="0"/>
              <a:t>Delve into the App Game Kit internals, and describe the collision detection algorithm</a:t>
            </a:r>
          </a:p>
          <a:p>
            <a:r>
              <a:rPr lang="en-US" dirty="0" smtClean="0"/>
              <a:t>the AGK </a:t>
            </a:r>
            <a:r>
              <a:rPr lang="en-US" dirty="0"/>
              <a:t>uses for </a:t>
            </a:r>
            <a:r>
              <a:rPr lang="en-US" dirty="0" err="1" smtClean="0"/>
              <a:t>agk</a:t>
            </a:r>
            <a:r>
              <a:rPr lang="en-US" dirty="0"/>
              <a:t>::</a:t>
            </a:r>
            <a:r>
              <a:rPr lang="en-US" dirty="0" err="1"/>
              <a:t>GetSpriteCollision</a:t>
            </a:r>
            <a:r>
              <a:rPr lang="en-US" dirty="0"/>
              <a:t>(BALL1_SPRITE, BALL2_SPRITE</a:t>
            </a:r>
            <a:r>
              <a:rPr lang="en-US" dirty="0" smtClean="0"/>
              <a:t>)</a:t>
            </a:r>
            <a:endParaRPr lang="en-US" dirty="0"/>
          </a:p>
          <a:p>
            <a:endParaRPr lang="en-US" dirty="0"/>
          </a:p>
        </p:txBody>
      </p:sp>
    </p:spTree>
    <p:extLst>
      <p:ext uri="{BB962C8B-B14F-4D97-AF65-F5344CB8AC3E}">
        <p14:creationId xmlns:p14="http://schemas.microsoft.com/office/powerpoint/2010/main" val="4023292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“A” and “B”</a:t>
            </a:r>
            <a:endParaRPr lang="en-US" dirty="0"/>
          </a:p>
        </p:txBody>
      </p:sp>
      <p:sp>
        <p:nvSpPr>
          <p:cNvPr id="3" name="Content Placeholder 2"/>
          <p:cNvSpPr>
            <a:spLocks noGrp="1"/>
          </p:cNvSpPr>
          <p:nvPr>
            <p:ph idx="1"/>
          </p:nvPr>
        </p:nvSpPr>
        <p:spPr/>
        <p:txBody>
          <a:bodyPr>
            <a:normAutofit/>
          </a:bodyPr>
          <a:lstStyle/>
          <a:p>
            <a:pPr marL="0" indent="0">
              <a:buNone/>
            </a:pPr>
            <a:endParaRPr lang="en-US" sz="2400" dirty="0"/>
          </a:p>
          <a:p>
            <a:pPr marL="0" indent="0">
              <a:buNone/>
            </a:pPr>
            <a:r>
              <a:rPr lang="en-US" sz="2400" dirty="0" smtClean="0"/>
              <a:t>Please fill in the paper with two things you would like more information or clarification on that we’ve covered already, that you want covered in the future, or that would help you with your project: </a:t>
            </a:r>
            <a:r>
              <a:rPr lang="en-US" sz="2400" dirty="0"/>
              <a:t>i</a:t>
            </a:r>
            <a:r>
              <a:rPr lang="en-US" sz="2400" dirty="0" smtClean="0"/>
              <a:t>tems “A” and “B.” </a:t>
            </a:r>
          </a:p>
          <a:p>
            <a:pPr marL="0" indent="0">
              <a:buNone/>
            </a:pPr>
            <a:endParaRPr lang="en-US" sz="2400" dirty="0"/>
          </a:p>
        </p:txBody>
      </p:sp>
    </p:spTree>
    <p:extLst>
      <p:ext uri="{BB962C8B-B14F-4D97-AF65-F5344CB8AC3E}">
        <p14:creationId xmlns:p14="http://schemas.microsoft.com/office/powerpoint/2010/main" val="29950383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Foundations of Game API’s, etc.</a:t>
            </a:r>
            <a:endParaRPr lang="en-US" dirty="0"/>
          </a:p>
        </p:txBody>
      </p:sp>
      <p:pic>
        <p:nvPicPr>
          <p:cNvPr id="4" name="Picture 3"/>
          <p:cNvPicPr>
            <a:picLocks noChangeAspect="1"/>
          </p:cNvPicPr>
          <p:nvPr/>
        </p:nvPicPr>
        <p:blipFill>
          <a:blip r:embed="rId2"/>
          <a:stretch>
            <a:fillRect/>
          </a:stretch>
        </p:blipFill>
        <p:spPr>
          <a:xfrm>
            <a:off x="2057400" y="1143000"/>
            <a:ext cx="5585496" cy="5546436"/>
          </a:xfrm>
          <a:prstGeom prst="rect">
            <a:avLst/>
          </a:prstGeom>
        </p:spPr>
      </p:pic>
    </p:spTree>
    <p:extLst>
      <p:ext uri="{BB962C8B-B14F-4D97-AF65-F5344CB8AC3E}">
        <p14:creationId xmlns:p14="http://schemas.microsoft.com/office/powerpoint/2010/main" val="3901282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524000"/>
            <a:ext cx="7696200" cy="2813985"/>
          </a:xfrm>
          <a:prstGeom prst="rect">
            <a:avLst/>
          </a:prstGeom>
        </p:spPr>
      </p:pic>
    </p:spTree>
    <p:extLst>
      <p:ext uri="{BB962C8B-B14F-4D97-AF65-F5344CB8AC3E}">
        <p14:creationId xmlns:p14="http://schemas.microsoft.com/office/powerpoint/2010/main" val="4101246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95400" y="381000"/>
            <a:ext cx="6756012" cy="5884558"/>
          </a:xfrm>
          <a:prstGeom prst="rect">
            <a:avLst/>
          </a:prstGeom>
        </p:spPr>
      </p:pic>
    </p:spTree>
    <p:extLst>
      <p:ext uri="{BB962C8B-B14F-4D97-AF65-F5344CB8AC3E}">
        <p14:creationId xmlns:p14="http://schemas.microsoft.com/office/powerpoint/2010/main" val="863665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06400" y="0"/>
            <a:ext cx="8316532" cy="6858000"/>
          </a:xfrm>
          <a:prstGeom prst="rect">
            <a:avLst/>
          </a:prstGeom>
        </p:spPr>
      </p:pic>
    </p:spTree>
    <p:extLst>
      <p:ext uri="{BB962C8B-B14F-4D97-AF65-F5344CB8AC3E}">
        <p14:creationId xmlns:p14="http://schemas.microsoft.com/office/powerpoint/2010/main" val="625184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5473</TotalTime>
  <Words>2468</Words>
  <Application>Microsoft Macintosh PowerPoint</Application>
  <PresentationFormat>On-screen Show (4:3)</PresentationFormat>
  <Paragraphs>407</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 C++ is Fun – Part Nine at Turbine/Warner Bros.!</vt:lpstr>
      <vt:lpstr>Project 1</vt:lpstr>
      <vt:lpstr>Syllabus</vt:lpstr>
      <vt:lpstr>If you want to grab some media files for the following demos, link:</vt:lpstr>
      <vt:lpstr>Items “A” and “B”</vt:lpstr>
      <vt:lpstr>Foundations of Game API’s, etc.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agk::Sync()</vt:lpstr>
      <vt:lpstr>PowerPoint Presentation</vt:lpstr>
      <vt:lpstr>Ghost is haunting the house! :{</vt:lpstr>
      <vt:lpstr>PowerPoint Presentation</vt:lpstr>
      <vt:lpstr>PowerPoint Presentation</vt:lpstr>
      <vt:lpstr>PowerPoint Presentation</vt:lpstr>
      <vt:lpstr>PowerPoint Presentation</vt:lpstr>
      <vt:lpstr>Let’s make the ghost move!</vt:lpstr>
      <vt:lpstr>PowerPoint Presentation</vt:lpstr>
      <vt:lpstr>PowerPoint Presentation</vt:lpstr>
      <vt:lpstr>PowerPoint Presentation</vt:lpstr>
      <vt:lpstr>This is for you ASCII collision guy!!</vt:lpstr>
      <vt:lpstr>This is (also) for you ASCII collision guy!!  8) </vt:lpstr>
      <vt:lpstr>PowerPoint Presentation</vt:lpstr>
      <vt:lpstr>PowerPoint Presentation</vt:lpstr>
      <vt:lpstr>PowerPoint Presentation</vt:lpstr>
      <vt:lpstr>PowerPoint Presentation</vt:lpstr>
      <vt:lpstr>PowerPoint Presentation</vt:lpstr>
      <vt:lpstr>Preview of the future, in the future we will cover more: Polymorphism in C++</vt:lpstr>
      <vt:lpstr>Exceptions</vt:lpstr>
      <vt:lpstr>And, Threads</vt:lpstr>
      <vt:lpstr>Overview of Standard Library headers</vt:lpstr>
      <vt:lpstr>PowerPoint Presentation</vt:lpstr>
      <vt:lpstr>Homework Exercises For Next Monday (Pick 2)</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 at Turbine/Warner Bros.!</dc:title>
  <dc:creator>Russell Hanson</dc:creator>
  <cp:lastModifiedBy>Mr No</cp:lastModifiedBy>
  <cp:revision>551</cp:revision>
  <cp:lastPrinted>2013-04-24T18:51:57Z</cp:lastPrinted>
  <dcterms:created xsi:type="dcterms:W3CDTF">2013-03-24T23:10:07Z</dcterms:created>
  <dcterms:modified xsi:type="dcterms:W3CDTF">2013-04-24T18:52:03Z</dcterms:modified>
</cp:coreProperties>
</file>